
<file path=[Content_Types].xml><?xml version="1.0" encoding="utf-8"?>
<Types xmlns="http://schemas.openxmlformats.org/package/2006/content-types">
  <Default Extension="bin" ContentType="image/png"/>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4.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5.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4" r:id="rId5"/>
    <p:sldMasterId id="2147483692" r:id="rId6"/>
    <p:sldMasterId id="2147483724" r:id="rId7"/>
    <p:sldMasterId id="2147483743" r:id="rId8"/>
    <p:sldMasterId id="2147483788" r:id="rId9"/>
  </p:sldMasterIdLst>
  <p:notesMasterIdLst>
    <p:notesMasterId r:id="rId20"/>
  </p:notesMasterIdLst>
  <p:sldIdLst>
    <p:sldId id="2142532379" r:id="rId10"/>
    <p:sldId id="2076137889" r:id="rId11"/>
    <p:sldId id="2142532389" r:id="rId12"/>
    <p:sldId id="2142532390" r:id="rId13"/>
    <p:sldId id="2142532391" r:id="rId14"/>
    <p:sldId id="2142532392" r:id="rId15"/>
    <p:sldId id="2142532393" r:id="rId16"/>
    <p:sldId id="256" r:id="rId17"/>
    <p:sldId id="260"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1284" y="6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ey Barnes" userId="7f482166c642ee4e" providerId="LiveId" clId="{3E545332-18B5-4F25-AD82-54001EDA07C3}"/>
    <pc:docChg chg="modSld">
      <pc:chgData name="Joey Barnes" userId="7f482166c642ee4e" providerId="LiveId" clId="{3E545332-18B5-4F25-AD82-54001EDA07C3}" dt="2021-09-08T13:30:31.900" v="0" actId="14100"/>
      <pc:docMkLst>
        <pc:docMk/>
      </pc:docMkLst>
      <pc:sldChg chg="modSp mod">
        <pc:chgData name="Joey Barnes" userId="7f482166c642ee4e" providerId="LiveId" clId="{3E545332-18B5-4F25-AD82-54001EDA07C3}" dt="2021-09-08T13:30:31.900" v="0" actId="14100"/>
        <pc:sldMkLst>
          <pc:docMk/>
          <pc:sldMk cId="4044188780" sldId="256"/>
        </pc:sldMkLst>
        <pc:spChg chg="mod">
          <ac:chgData name="Joey Barnes" userId="7f482166c642ee4e" providerId="LiveId" clId="{3E545332-18B5-4F25-AD82-54001EDA07C3}" dt="2021-09-08T13:30:31.900" v="0" actId="14100"/>
          <ac:spMkLst>
            <pc:docMk/>
            <pc:sldMk cId="4044188780" sldId="256"/>
            <ac:spMk id="7" creationId="{DF68B3D7-6A77-446B-9BE0-5761866275F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4C0521-8DA9-4E5B-BDF7-39313039DCA3}" type="datetimeFigureOut">
              <a:rPr lang="en-US" smtClean="0"/>
              <a:t>11/26/2021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FBA584-7682-4988-AC61-4D0C33719A40}" type="slidenum">
              <a:rPr lang="en-US" smtClean="0"/>
              <a:t>‹#›</a:t>
            </a:fld>
            <a:endParaRPr lang="en-US"/>
          </a:p>
        </p:txBody>
      </p:sp>
    </p:spTree>
    <p:extLst>
      <p:ext uri="{BB962C8B-B14F-4D97-AF65-F5344CB8AC3E}">
        <p14:creationId xmlns:p14="http://schemas.microsoft.com/office/powerpoint/2010/main" val="4242510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11/26/2021 12:25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0171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09189" lvl="1" indent="0">
              <a:buNone/>
            </a:pPr>
            <a:r>
              <a:rPr lang="en-US" sz="900" b="1">
                <a:solidFill>
                  <a:schemeClr val="tx1"/>
                </a:solidFill>
              </a:rPr>
              <a:t>&lt;Key Point&gt;: </a:t>
            </a:r>
            <a:r>
              <a:rPr lang="en-US" sz="900">
                <a:solidFill>
                  <a:schemeClr val="tx1"/>
                </a:solidFill>
              </a:rPr>
              <a:t>Agenda </a:t>
            </a:r>
          </a:p>
          <a:p>
            <a:pPr marL="109189" lvl="1" indent="0">
              <a:buNone/>
            </a:pPr>
            <a:endParaRPr lang="en-US" sz="900">
              <a:solidFill>
                <a:schemeClr val="tx1"/>
              </a:solidFill>
            </a:endParaRPr>
          </a:p>
          <a:p>
            <a:pPr defTabSz="914367">
              <a:defRPr/>
            </a:pPr>
            <a:r>
              <a:rPr lang="en-US" sz="900">
                <a:solidFill>
                  <a:schemeClr val="tx1"/>
                </a:solidFill>
                <a:latin typeface="Segoe UI Light"/>
                <a:ea typeface="+mn-lt"/>
                <a:cs typeface="Segoe UI Light"/>
              </a:rPr>
              <a:t>●  </a:t>
            </a:r>
            <a:r>
              <a:rPr lang="en-US" sz="900">
                <a:solidFill>
                  <a:schemeClr val="tx1"/>
                </a:solidFill>
                <a:latin typeface="Segoe UI"/>
              </a:rPr>
              <a:t>Why is being well-architected important?</a:t>
            </a:r>
          </a:p>
          <a:p>
            <a:pPr defTabSz="914367">
              <a:defRPr/>
            </a:pPr>
            <a:r>
              <a:rPr lang="en-US" sz="900">
                <a:solidFill>
                  <a:schemeClr val="tx1"/>
                </a:solidFill>
                <a:latin typeface="Segoe UI Light"/>
                <a:ea typeface="+mn-lt"/>
                <a:cs typeface="Segoe UI Light"/>
              </a:rPr>
              <a:t>●  </a:t>
            </a:r>
            <a:r>
              <a:rPr lang="en-US" sz="900">
                <a:solidFill>
                  <a:schemeClr val="tx1"/>
                </a:solidFill>
                <a:latin typeface="Segoe UI"/>
              </a:rPr>
              <a:t>Overview: Microsoft Azure Well-Architected Framework</a:t>
            </a:r>
          </a:p>
          <a:p>
            <a:pPr defTabSz="914367">
              <a:defRPr/>
            </a:pPr>
            <a:r>
              <a:rPr lang="en-US" sz="900">
                <a:solidFill>
                  <a:schemeClr val="tx1"/>
                </a:solidFill>
                <a:latin typeface="Segoe UI Light"/>
                <a:ea typeface="+mn-lt"/>
                <a:cs typeface="Segoe UI Light"/>
              </a:rPr>
              <a:t>●  </a:t>
            </a:r>
            <a:r>
              <a:rPr lang="en-US" sz="900">
                <a:solidFill>
                  <a:schemeClr val="tx1"/>
                </a:solidFill>
                <a:latin typeface="Segoe UI"/>
              </a:rPr>
              <a:t>Overcoming workload quality inhibitors</a:t>
            </a:r>
            <a:endParaRPr lang="en-US" sz="900">
              <a:solidFill>
                <a:schemeClr val="tx1"/>
              </a:solidFill>
              <a:latin typeface="Segoe UI"/>
              <a:cs typeface="Segoe UI"/>
            </a:endParaRPr>
          </a:p>
          <a:p>
            <a:pPr defTabSz="914367">
              <a:defRPr/>
            </a:pPr>
            <a:r>
              <a:rPr lang="en-US" sz="900">
                <a:solidFill>
                  <a:schemeClr val="tx1"/>
                </a:solidFill>
                <a:latin typeface="Segoe UI Light"/>
                <a:ea typeface="+mn-lt"/>
                <a:cs typeface="Segoe UI Light"/>
              </a:rPr>
              <a:t>●  </a:t>
            </a:r>
            <a:r>
              <a:rPr lang="en-US" sz="900">
                <a:solidFill>
                  <a:schemeClr val="tx1"/>
                </a:solidFill>
                <a:latin typeface="Segoe UI"/>
                <a:ea typeface="+mn-lt"/>
                <a:cs typeface="Segoe UI Light"/>
              </a:rPr>
              <a:t>Resources &amp; Amplification</a:t>
            </a:r>
            <a:endParaRPr lang="en-US" sz="900">
              <a:solidFill>
                <a:schemeClr val="tx1"/>
              </a:solidFill>
              <a:latin typeface="Segoe UI"/>
              <a:cs typeface="Segoe UI"/>
            </a:endParaRPr>
          </a:p>
          <a:p>
            <a:pPr marL="109189" lvl="1" indent="0">
              <a:buNone/>
            </a:pPr>
            <a:endParaRPr lang="en-US" sz="900"/>
          </a:p>
        </p:txBody>
      </p:sp>
      <p:sp>
        <p:nvSpPr>
          <p:cNvPr id="5" name="Date Placeholder 4"/>
          <p:cNvSpPr>
            <a:spLocks noGrp="1"/>
          </p:cNvSpPr>
          <p:nvPr>
            <p:ph type="dt" idx="10"/>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11/26/2021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8016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1">
                <a:effectLst/>
                <a:latin typeface="Segoe UI" panose="020B0502040204020203" pitchFamily="34" charset="0"/>
                <a:ea typeface="Calibri" panose="020F0502020204030204" pitchFamily="34" charset="0"/>
                <a:cs typeface="Times New Roman" panose="02020603050405020304" pitchFamily="18" charset="0"/>
              </a:rPr>
              <a:t>&lt;Key point&gt; </a:t>
            </a:r>
            <a:r>
              <a:rPr lang="en-US" sz="1800" b="0">
                <a:effectLst/>
                <a:latin typeface="Segoe UI" panose="020B0502040204020203" pitchFamily="34" charset="0"/>
                <a:ea typeface="Calibri" panose="020F0502020204030204" pitchFamily="34" charset="0"/>
                <a:cs typeface="Times New Roman" panose="02020603050405020304" pitchFamily="18" charset="0"/>
              </a:rPr>
              <a:t>Data breaches have a negative and real dollar impact for your organization </a:t>
            </a:r>
            <a:r>
              <a:rPr lang="en-US" sz="1800" b="1">
                <a:effectLst/>
                <a:latin typeface="Segoe UI" panose="020B0502040204020203" pitchFamily="34" charset="0"/>
                <a:ea typeface="Calibri" panose="020F0502020204030204" pitchFamily="34" charset="0"/>
                <a:cs typeface="Times New Roman" panose="02020603050405020304" pitchFamily="18" charset="0"/>
              </a:rPr>
              <a:t>and affect your customers </a:t>
            </a:r>
            <a:r>
              <a:rPr lang="en-US" sz="1800" b="0">
                <a:effectLst/>
                <a:latin typeface="Segoe UI" panose="020B0502040204020203" pitchFamily="34" charset="0"/>
                <a:ea typeface="Calibri" panose="020F0502020204030204" pitchFamily="34" charset="0"/>
                <a:cs typeface="Times New Roman" panose="02020603050405020304" pitchFamily="18" charset="0"/>
              </a:rPr>
              <a:t>as well.</a:t>
            </a:r>
            <a:endParaRPr lang="en-US" sz="18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b="1">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a:effectLst/>
                <a:latin typeface="Segoe UI" panose="020B0502040204020203" pitchFamily="34" charset="0"/>
                <a:ea typeface="Calibri" panose="020F0502020204030204" pitchFamily="34" charset="0"/>
                <a:cs typeface="Times New Roman" panose="02020603050405020304" pitchFamily="18" charset="0"/>
              </a:rPr>
              <a:t>&lt;Talking points&gt; </a:t>
            </a:r>
            <a:r>
              <a:rPr lang="en-US" sz="1800" b="0">
                <a:effectLst/>
                <a:latin typeface="Segoe UI" panose="020B0502040204020203" pitchFamily="34" charset="0"/>
                <a:ea typeface="Calibri" panose="020F0502020204030204" pitchFamily="34" charset="0"/>
                <a:cs typeface="Times New Roman" panose="02020603050405020304" pitchFamily="18" charset="0"/>
              </a:rPr>
              <a:t>Review the numbers on data points—focus on </a:t>
            </a:r>
            <a:r>
              <a:rPr lang="en-US" sz="1800" b="1">
                <a:effectLst/>
                <a:latin typeface="Segoe UI" panose="020B0502040204020203" pitchFamily="34" charset="0"/>
                <a:ea typeface="Calibri" panose="020F0502020204030204" pitchFamily="34" charset="0"/>
                <a:cs typeface="Times New Roman" panose="02020603050405020304" pitchFamily="18" charset="0"/>
              </a:rPr>
              <a:t>their impact to organizations and their customers.</a:t>
            </a:r>
          </a:p>
          <a:p>
            <a:pPr marL="0" marR="0">
              <a:lnSpc>
                <a:spcPct val="107000"/>
              </a:lnSpc>
              <a:spcBef>
                <a:spcPts val="0"/>
              </a:spcBef>
              <a:spcAft>
                <a:spcPts val="800"/>
              </a:spcAft>
            </a:pPr>
            <a:endParaRPr lang="en-US" sz="1800" b="1">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a:effectLst/>
                <a:latin typeface="Segoe UI" panose="020B0502040204020203" pitchFamily="34" charset="0"/>
                <a:ea typeface="Calibri" panose="020F0502020204030204" pitchFamily="34" charset="0"/>
                <a:cs typeface="Times New Roman" panose="02020603050405020304" pitchFamily="18" charset="0"/>
              </a:rPr>
              <a:t>&lt;Transition&gt; </a:t>
            </a:r>
            <a:r>
              <a:rPr lang="en-US" sz="1800" b="0">
                <a:effectLst/>
                <a:latin typeface="Segoe UI" panose="020B0502040204020203" pitchFamily="34" charset="0"/>
                <a:ea typeface="Calibri" panose="020F0502020204030204" pitchFamily="34" charset="0"/>
                <a:cs typeface="Times New Roman" panose="02020603050405020304" pitchFamily="18" charset="0"/>
              </a:rPr>
              <a:t>What can organizations proactively do to help avoid costly pitfalls like increased spend, loss of trust, and costly aftermath of breaches?</a:t>
            </a:r>
            <a:endParaRPr lang="en-US" sz="1800">
              <a:effectLst/>
              <a:latin typeface="Segoe UI" panose="020B0502040204020203"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3D3F82-2573-4BDF-AED5-9A631685E6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6476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1" i="0" u="none" strike="noStrike" baseline="0">
                <a:solidFill>
                  <a:srgbClr val="000000"/>
                </a:solidFill>
                <a:latin typeface="Segoe Pro Display SemiLight"/>
              </a:rPr>
              <a:t>&lt;Key point&gt; </a:t>
            </a:r>
            <a:r>
              <a:rPr lang="en-US" sz="1800" b="0" i="0" u="none" strike="noStrike" baseline="0">
                <a:solidFill>
                  <a:srgbClr val="000000"/>
                </a:solidFill>
                <a:latin typeface="Segoe Pro Display SemiLight"/>
              </a:rPr>
              <a:t>It’s critical for an organization to avoid or minimize impact of not running well-architected workloads, because the impact is clear and tangible. </a:t>
            </a:r>
          </a:p>
          <a:p>
            <a:pPr algn="l"/>
            <a:endParaRPr lang="en-US" sz="1800" b="0" i="0" u="none" strike="noStrike" baseline="0">
              <a:solidFill>
                <a:srgbClr val="000000"/>
              </a:solidFill>
              <a:latin typeface="Segoe Pro Display SemiLight"/>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b="1" i="0" u="none" strike="noStrike" kern="1200">
                <a:solidFill>
                  <a:schemeClr val="tx1"/>
                </a:solidFill>
                <a:effectLst/>
                <a:latin typeface="Segoe "/>
                <a:ea typeface="+mn-ea"/>
                <a:cs typeface="+mn-cs"/>
              </a:rPr>
              <a:t>&lt;Talking points&gt;</a:t>
            </a:r>
          </a:p>
          <a:p>
            <a:pPr algn="l"/>
            <a:r>
              <a:rPr lang="en-US" sz="1800" b="0" i="0" u="none" strike="noStrike" baseline="0">
                <a:solidFill>
                  <a:srgbClr val="000000"/>
                </a:solidFill>
                <a:latin typeface="Segoe Pro Display SemiLight"/>
              </a:rPr>
              <a:t>By managing and understanding your budget to avoid ‘surprises’ in the invoice, establishing processed that drive efficiencies, designing workload architectures to avoid costly mistakes down the road, making sure these are secured and the data is protected, and having proper incident response plans that allow faster, more efficient reaction to failure –which is gong to happen, inevitably- the organization will minimize or avoid incurring in expenses and revenue loses, negatively impacting their customer’s trust and their reputation, and having to invest time and money in doing incident forensics and damage control –from PR, reimbursements and fees-, after the incident. </a:t>
            </a:r>
          </a:p>
          <a:p>
            <a:pPr algn="l"/>
            <a:endParaRPr lang="en-US" sz="1800" b="0" i="0" u="none" strike="noStrike" baseline="0">
              <a:solidFill>
                <a:srgbClr val="000000"/>
              </a:solidFill>
              <a:latin typeface="Segoe Pro Display SemiLight"/>
            </a:endParaRPr>
          </a:p>
          <a:p>
            <a:pPr algn="l"/>
            <a:r>
              <a:rPr lang="en-US" sz="1800" b="1" i="0" u="none" strike="noStrike" baseline="0">
                <a:solidFill>
                  <a:srgbClr val="000000"/>
                </a:solidFill>
                <a:latin typeface="Segoe Pro Display SemiLight"/>
              </a:rPr>
              <a:t>&lt;Transition&gt; </a:t>
            </a:r>
            <a:r>
              <a:rPr lang="en-US" sz="1800" b="0" i="0" u="none" strike="noStrike" baseline="0">
                <a:solidFill>
                  <a:srgbClr val="000000"/>
                </a:solidFill>
                <a:latin typeface="Segoe Pro Display SemiLight"/>
              </a:rPr>
              <a:t>We created the Microsoft Azure Well-Architected Framework for you—helping you with guidance from proper design and technical considerations, to operations efficiency and security.</a:t>
            </a:r>
            <a:endParaRPr lang="en-US" sz="1800" b="1" i="0" u="none" strike="noStrike" baseline="0">
              <a:solidFill>
                <a:srgbClr val="000000"/>
              </a:solidFill>
              <a:latin typeface="Segoe Pro Display SemiLight"/>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11/26/2021 12:25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5891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Segoe "/>
                <a:ea typeface="+mn-ea"/>
                <a:cs typeface="+mn-cs"/>
              </a:rPr>
              <a:t>&lt;</a:t>
            </a:r>
            <a:r>
              <a:rPr lang="en-US" sz="1200" b="1" i="0" u="none" strike="noStrike" kern="1200">
                <a:solidFill>
                  <a:schemeClr val="tx1"/>
                </a:solidFill>
                <a:effectLst/>
                <a:latin typeface="Segoe "/>
                <a:ea typeface="+mn-ea"/>
                <a:cs typeface="+mn-cs"/>
              </a:rPr>
              <a:t>Key point</a:t>
            </a:r>
            <a:r>
              <a:rPr lang="en-US" sz="1200" b="0" i="0" u="none" strike="noStrike" kern="1200">
                <a:solidFill>
                  <a:schemeClr val="tx1"/>
                </a:solidFill>
                <a:effectLst/>
                <a:latin typeface="Segoe "/>
                <a:ea typeface="+mn-ea"/>
                <a:cs typeface="+mn-cs"/>
              </a:rPr>
              <a:t>&gt;:  Microsoft Azure Well-Architected Framework enables cloud solution success.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u="none" strike="noStrike" kern="1200">
              <a:solidFill>
                <a:schemeClr val="tx1"/>
              </a:solidFill>
              <a:effectLst/>
              <a:latin typeface="Segoe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a:solidFill>
                  <a:schemeClr val="tx1"/>
                </a:solidFill>
                <a:effectLst/>
                <a:latin typeface="Segoe "/>
                <a:ea typeface="+mn-ea"/>
                <a:cs typeface="+mn-cs"/>
              </a:rPr>
              <a:t>&lt;Talking Points&gt;</a:t>
            </a:r>
          </a:p>
          <a:p>
            <a:endParaRPr lang="en-US" sz="1200">
              <a:latin typeface="Segoe"/>
            </a:endParaRPr>
          </a:p>
          <a:p>
            <a:pPr marL="0" indent="0">
              <a:buFontTx/>
              <a:buNone/>
            </a:pPr>
            <a:r>
              <a:rPr lang="en-US" sz="1200" b="1" i="0" u="none" strike="noStrike" kern="1200">
                <a:solidFill>
                  <a:schemeClr val="tx1"/>
                </a:solidFill>
                <a:effectLst/>
                <a:latin typeface="Segoe "/>
                <a:ea typeface="+mn-ea"/>
                <a:cs typeface="+mn-cs"/>
              </a:rPr>
              <a:t>Well-architected</a:t>
            </a:r>
            <a:r>
              <a:rPr lang="en-US" sz="1200" b="0" i="0" u="none" strike="noStrike" kern="1200">
                <a:solidFill>
                  <a:schemeClr val="tx1"/>
                </a:solidFill>
                <a:effectLst/>
                <a:latin typeface="Segoe "/>
                <a:ea typeface="+mn-ea"/>
                <a:cs typeface="+mn-cs"/>
              </a:rPr>
              <a:t> </a:t>
            </a:r>
          </a:p>
          <a:p>
            <a:pPr marL="171450" indent="-171450">
              <a:buFont typeface="Wingdings" panose="05000000000000000000" pitchFamily="2" charset="2"/>
              <a:buChar char="Ø"/>
            </a:pPr>
            <a:r>
              <a:rPr lang="en-US" sz="1200" b="0" i="0" u="none" strike="noStrike" kern="1200">
                <a:solidFill>
                  <a:schemeClr val="tx1"/>
                </a:solidFill>
                <a:effectLst/>
                <a:latin typeface="Segoe "/>
                <a:ea typeface="+mn-ea"/>
                <a:cs typeface="+mn-cs"/>
              </a:rPr>
              <a:t>Operationalizes </a:t>
            </a:r>
            <a:r>
              <a:rPr lang="en-US" sz="1200">
                <a:solidFill>
                  <a:schemeClr val="bg1"/>
                </a:solidFill>
                <a:highlight>
                  <a:srgbClr val="000000"/>
                </a:highlight>
              </a:rPr>
              <a:t>Microsoft Azure Well-Architected Framework’s 5 principles : cost optimization, operational excellence, performance efficiency, and reliability.</a:t>
            </a:r>
          </a:p>
          <a:p>
            <a:pPr marL="171450" indent="-171450">
              <a:buFont typeface="Wingdings" panose="05000000000000000000" pitchFamily="2" charset="2"/>
              <a:buChar char="Ø"/>
            </a:pPr>
            <a:r>
              <a:rPr lang="en-US" sz="1200" spc="-50">
                <a:solidFill>
                  <a:srgbClr val="50E6FF"/>
                </a:solidFill>
                <a:latin typeface="Segoe UI Semibold"/>
              </a:rPr>
              <a:t>Design</a:t>
            </a:r>
            <a:r>
              <a:rPr lang="en-US" sz="1200">
                <a:solidFill>
                  <a:schemeClr val="bg1"/>
                </a:solidFill>
                <a:latin typeface="Segoe UI" panose="020B0502040204020203" pitchFamily="34" charset="0"/>
                <a:cs typeface="Segoe UI" panose="020B0502040204020203" pitchFamily="34" charset="0"/>
              </a:rPr>
              <a:t>, </a:t>
            </a:r>
            <a:r>
              <a:rPr lang="en-US" sz="1200" spc="-50">
                <a:solidFill>
                  <a:srgbClr val="50E6FF"/>
                </a:solidFill>
                <a:latin typeface="Segoe UI Semibold"/>
              </a:rPr>
              <a:t>build</a:t>
            </a:r>
            <a:r>
              <a:rPr lang="en-US" sz="1200">
                <a:solidFill>
                  <a:schemeClr val="bg1"/>
                </a:solidFill>
                <a:latin typeface="Segoe UI" panose="020B0502040204020203" pitchFamily="34" charset="0"/>
                <a:cs typeface="Segoe UI" panose="020B0502040204020203" pitchFamily="34" charset="0"/>
              </a:rPr>
              <a:t>, and </a:t>
            </a:r>
            <a:r>
              <a:rPr lang="en-US" sz="1200" spc="-50">
                <a:solidFill>
                  <a:srgbClr val="50E6FF"/>
                </a:solidFill>
                <a:latin typeface="Segoe UI Semibold"/>
              </a:rPr>
              <a:t>optimize</a:t>
            </a:r>
            <a:r>
              <a:rPr lang="en-US" sz="1200">
                <a:solidFill>
                  <a:schemeClr val="bg1"/>
                </a:solidFill>
                <a:latin typeface="Segoe UI" panose="020B0502040204020203" pitchFamily="34" charset="0"/>
                <a:cs typeface="Segoe UI" panose="020B0502040204020203" pitchFamily="34" charset="0"/>
              </a:rPr>
              <a:t> cloud solutions, using </a:t>
            </a:r>
            <a:r>
              <a:rPr lang="en-US" sz="1200" spc="-50">
                <a:solidFill>
                  <a:srgbClr val="50E6FF"/>
                </a:solidFill>
                <a:latin typeface="Segoe UI Semibold"/>
              </a:rPr>
              <a:t>architectural</a:t>
            </a:r>
            <a:r>
              <a:rPr lang="en-US" sz="1200">
                <a:solidFill>
                  <a:schemeClr val="bg1"/>
                </a:solidFill>
                <a:latin typeface="Segoe UI" panose="020B0502040204020203" pitchFamily="34" charset="0"/>
                <a:cs typeface="Segoe UI" panose="020B0502040204020203" pitchFamily="34" charset="0"/>
              </a:rPr>
              <a:t> </a:t>
            </a:r>
            <a:r>
              <a:rPr lang="en-US" sz="1200" spc="-50">
                <a:solidFill>
                  <a:srgbClr val="50E6FF"/>
                </a:solidFill>
                <a:latin typeface="Segoe UI Semibold"/>
              </a:rPr>
              <a:t>guidance</a:t>
            </a:r>
            <a:r>
              <a:rPr lang="en-US" sz="1200">
                <a:solidFill>
                  <a:schemeClr val="bg1"/>
                </a:solidFill>
                <a:latin typeface="Segoe UI" panose="020B0502040204020203" pitchFamily="34" charset="0"/>
                <a:cs typeface="Segoe UI" panose="020B0502040204020203" pitchFamily="34" charset="0"/>
              </a:rPr>
              <a:t>, </a:t>
            </a:r>
            <a:r>
              <a:rPr lang="en-US" sz="1200" spc="-50">
                <a:solidFill>
                  <a:srgbClr val="50E6FF"/>
                </a:solidFill>
                <a:latin typeface="Segoe UI Semibold"/>
              </a:rPr>
              <a:t>assessments</a:t>
            </a:r>
            <a:r>
              <a:rPr lang="en-US" sz="1200">
                <a:solidFill>
                  <a:schemeClr val="bg1"/>
                </a:solidFill>
                <a:latin typeface="Segoe UI" panose="020B0502040204020203" pitchFamily="34" charset="0"/>
                <a:cs typeface="Segoe UI" panose="020B0502040204020203" pitchFamily="34" charset="0"/>
              </a:rPr>
              <a:t>, and </a:t>
            </a:r>
            <a:r>
              <a:rPr lang="en-US" sz="1200" spc="-50">
                <a:solidFill>
                  <a:srgbClr val="50E6FF"/>
                </a:solidFill>
                <a:latin typeface="Segoe UI Semibold"/>
              </a:rPr>
              <a:t>industry</a:t>
            </a:r>
            <a:r>
              <a:rPr lang="en-US" sz="1200">
                <a:solidFill>
                  <a:schemeClr val="bg1"/>
                </a:solidFill>
                <a:latin typeface="Segoe UI" panose="020B0502040204020203" pitchFamily="34" charset="0"/>
                <a:cs typeface="Segoe UI" panose="020B0502040204020203" pitchFamily="34" charset="0"/>
              </a:rPr>
              <a:t> </a:t>
            </a:r>
            <a:r>
              <a:rPr lang="en-US" sz="1200" spc="-50">
                <a:solidFill>
                  <a:srgbClr val="50E6FF"/>
                </a:solidFill>
                <a:latin typeface="Segoe UI Semibold"/>
              </a:rPr>
              <a:t>best</a:t>
            </a:r>
            <a:r>
              <a:rPr lang="en-US" sz="1200">
                <a:solidFill>
                  <a:schemeClr val="bg1"/>
                </a:solidFill>
                <a:latin typeface="Segoe UI" panose="020B0502040204020203" pitchFamily="34" charset="0"/>
                <a:cs typeface="Segoe UI" panose="020B0502040204020203" pitchFamily="34" charset="0"/>
              </a:rPr>
              <a:t> </a:t>
            </a:r>
            <a:r>
              <a:rPr lang="en-US" sz="1200" spc="-50">
                <a:solidFill>
                  <a:srgbClr val="50E6FF"/>
                </a:solidFill>
                <a:latin typeface="Segoe UI Semibold"/>
              </a:rPr>
              <a:t>practices.</a:t>
            </a:r>
          </a:p>
          <a:p>
            <a:pPr marL="0" indent="0">
              <a:buFont typeface="Wingdings" panose="05000000000000000000" pitchFamily="2" charset="2"/>
              <a:buNone/>
            </a:pPr>
            <a:endParaRPr lang="en-US" sz="1200">
              <a:solidFill>
                <a:schemeClr val="bg1"/>
              </a:solidFill>
              <a:highlight>
                <a:srgbClr val="000000"/>
              </a:highlight>
            </a:endParaRPr>
          </a:p>
          <a:p>
            <a:pPr marL="285750" indent="-285750">
              <a:buFont typeface="Wingdings" panose="05000000000000000000" pitchFamily="2" charset="2"/>
              <a:buChar char="§"/>
            </a:pPr>
            <a:r>
              <a:rPr lang="en-US" sz="1200" b="1" kern="1200">
                <a:solidFill>
                  <a:schemeClr val="tx1"/>
                </a:solidFill>
                <a:effectLst/>
                <a:latin typeface="+mn-lt"/>
                <a:ea typeface="+mn-ea"/>
                <a:cs typeface="+mn-cs"/>
              </a:rPr>
              <a:t>Cost-Optimization: </a:t>
            </a:r>
            <a:r>
              <a:rPr lang="en-US" sz="1200" b="0" kern="1200">
                <a:solidFill>
                  <a:schemeClr val="tx1"/>
                </a:solidFill>
                <a:effectLst/>
                <a:latin typeface="+mn-lt"/>
                <a:ea typeface="+mn-ea"/>
                <a:cs typeface="+mn-cs"/>
              </a:rPr>
              <a:t>Design "pay-as-you-go" cost-effective workloads, aligned with business objectives/ROI, while maintaining a budget.</a:t>
            </a:r>
          </a:p>
          <a:p>
            <a:pPr marL="285750" indent="-285750">
              <a:buFont typeface="Wingdings" panose="05000000000000000000" pitchFamily="2" charset="2"/>
              <a:buChar char="§"/>
            </a:pPr>
            <a:r>
              <a:rPr lang="en-US" sz="1200" b="1" kern="1200">
                <a:solidFill>
                  <a:schemeClr val="tx1"/>
                </a:solidFill>
                <a:effectLst/>
                <a:latin typeface="+mn-lt"/>
                <a:ea typeface="+mn-ea"/>
                <a:cs typeface="+mn-cs"/>
              </a:rPr>
              <a:t>Operational Excellence: </a:t>
            </a:r>
            <a:r>
              <a:rPr lang="en-US" sz="1200" b="0" kern="1200">
                <a:solidFill>
                  <a:schemeClr val="tx1"/>
                </a:solidFill>
                <a:effectLst/>
                <a:latin typeface="+mn-lt"/>
                <a:ea typeface="+mn-ea"/>
                <a:cs typeface="+mn-cs"/>
              </a:rPr>
              <a:t>Design reliable, predictable, automated deployments, with monitoring, performance management, and extensive automated and manual testing from an infrastructure and application perspective.</a:t>
            </a:r>
          </a:p>
          <a:p>
            <a:pPr marL="285750" indent="-285750">
              <a:buFont typeface="Wingdings" panose="05000000000000000000" pitchFamily="2" charset="2"/>
              <a:buChar char="§"/>
            </a:pPr>
            <a:r>
              <a:rPr lang="en-US" sz="1200" b="1" kern="1200">
                <a:solidFill>
                  <a:schemeClr val="tx1"/>
                </a:solidFill>
                <a:effectLst/>
                <a:latin typeface="+mn-lt"/>
                <a:ea typeface="+mn-ea"/>
                <a:cs typeface="+mn-cs"/>
              </a:rPr>
              <a:t>Performance Efficiency: </a:t>
            </a:r>
            <a:r>
              <a:rPr lang="en-US" sz="1200" b="0" kern="1200">
                <a:solidFill>
                  <a:schemeClr val="tx1"/>
                </a:solidFill>
                <a:effectLst/>
                <a:latin typeface="+mn-lt"/>
                <a:ea typeface="+mn-ea"/>
                <a:cs typeface="+mn-cs"/>
              </a:rPr>
              <a:t>Lower maintenance costs, improve user experience, and increase agility by architecting solutions with scalability baked-in. Move to PaaS by default, to use built-in scaling functionality.</a:t>
            </a:r>
          </a:p>
          <a:p>
            <a:pPr marL="285750" indent="-285750">
              <a:buFont typeface="Wingdings" panose="05000000000000000000" pitchFamily="2" charset="2"/>
              <a:buChar char="§"/>
            </a:pPr>
            <a:r>
              <a:rPr lang="en-US" sz="1200" b="1" kern="1200">
                <a:solidFill>
                  <a:schemeClr val="tx1"/>
                </a:solidFill>
                <a:effectLst/>
                <a:latin typeface="+mn-lt"/>
                <a:ea typeface="+mn-ea"/>
                <a:cs typeface="+mn-cs"/>
              </a:rPr>
              <a:t>Reliability: </a:t>
            </a:r>
            <a:r>
              <a:rPr lang="en-US" sz="1200" b="0" kern="1200">
                <a:solidFill>
                  <a:schemeClr val="tx1"/>
                </a:solidFill>
                <a:effectLst/>
                <a:latin typeface="+mn-lt"/>
                <a:ea typeface="+mn-ea"/>
                <a:cs typeface="+mn-cs"/>
              </a:rPr>
              <a:t>Scale out instead of scaling up with expensive hardware, and build reliability across deployments with resilient, HA applications, and failure mode analysis.</a:t>
            </a:r>
          </a:p>
          <a:p>
            <a:pPr marL="285750" indent="-285750">
              <a:buFont typeface="Wingdings" panose="05000000000000000000" pitchFamily="2" charset="2"/>
              <a:buChar char="§"/>
            </a:pPr>
            <a:r>
              <a:rPr lang="en-US" sz="1200" b="1" kern="1200">
                <a:solidFill>
                  <a:schemeClr val="tx1"/>
                </a:solidFill>
                <a:effectLst/>
                <a:latin typeface="+mn-lt"/>
                <a:ea typeface="+mn-ea"/>
                <a:cs typeface="+mn-cs"/>
              </a:rPr>
              <a:t>Security: </a:t>
            </a:r>
            <a:r>
              <a:rPr lang="en-US" sz="1200" b="0" kern="1200">
                <a:solidFill>
                  <a:schemeClr val="tx1"/>
                </a:solidFill>
                <a:effectLst/>
                <a:latin typeface="+mn-lt"/>
                <a:ea typeface="+mn-ea"/>
                <a:cs typeface="+mn-cs"/>
              </a:rPr>
              <a:t>Build with security by design--to provide confidentiality, integrity, and availability assurances against deliberate attacks and abuse of your valuable data and systems. </a:t>
            </a:r>
          </a:p>
          <a:p>
            <a:pPr marL="342900" indent="-342900">
              <a:buFont typeface="Wingdings" panose="05000000000000000000" pitchFamily="2" charset="2"/>
              <a:buChar cha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Segoe "/>
                <a:ea typeface="+mn-ea"/>
                <a:cs typeface="+mn-cs"/>
              </a:rPr>
              <a:t>&lt;</a:t>
            </a:r>
            <a:r>
              <a:rPr lang="en-US" sz="1200" b="1" i="0" u="none" strike="noStrike" kern="1200">
                <a:solidFill>
                  <a:schemeClr val="tx1"/>
                </a:solidFill>
                <a:effectLst/>
                <a:latin typeface="Segoe "/>
                <a:ea typeface="+mn-ea"/>
                <a:cs typeface="+mn-cs"/>
              </a:rPr>
              <a:t>Transition</a:t>
            </a:r>
            <a:r>
              <a:rPr lang="en-US" sz="1200" b="0" i="0" u="none" strike="noStrike" kern="1200">
                <a:solidFill>
                  <a:schemeClr val="tx1"/>
                </a:solidFill>
                <a:effectLst/>
                <a:latin typeface="Segoe "/>
                <a:ea typeface="+mn-ea"/>
                <a:cs typeface="+mn-cs"/>
              </a:rPr>
              <a:t>&gt;: Now you have some idea about the foundational principles, we will walk through some </a:t>
            </a:r>
            <a:r>
              <a:rPr lang="en-US" b="1">
                <a:solidFill>
                  <a:schemeClr val="bg1"/>
                </a:solidFill>
                <a:latin typeface="Segoe UI Semibold" panose="020B0702040204020203" pitchFamily="34" charset="0"/>
                <a:cs typeface="Segoe UI Semibold" panose="020B0702040204020203" pitchFamily="34" charset="0"/>
              </a:rPr>
              <a:t>Best practices to drive workload quality.</a:t>
            </a:r>
            <a:endParaRPr lang="en-US" sz="1200" b="0" i="0" kern="1200">
              <a:solidFill>
                <a:schemeClr val="tx1"/>
              </a:solidFill>
              <a:effectLst/>
              <a:latin typeface="Segoe "/>
              <a:ea typeface="+mn-ea"/>
              <a:cs typeface="+mn-cs"/>
            </a:endParaRPr>
          </a:p>
          <a:p>
            <a:endParaRPr lang="en-US" b="1"/>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11/26/2021 12:25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160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&lt;Talking points&gt; </a:t>
            </a:r>
            <a:r>
              <a:rPr lang="en-US" b="0"/>
              <a:t>Cover these are a sample of the quality inhibitors to look out and that could be addressed by the guidance included in Microsoft WAF. Recommendation to mention at least one from each pillar and provide additional details on that as examples of what impact these inhibitors may have. It is not a deep technical conversation. Main goal is to represent both the breadth and depth of guidance provided by Microsoft. </a:t>
            </a:r>
          </a:p>
          <a:p>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1"/>
              <a:t>&lt;Transition&gt; </a:t>
            </a:r>
            <a:r>
              <a:rPr lang="en-US" b="0"/>
              <a:t>How you can get started to leverage all this in your customer engagements?</a:t>
            </a:r>
          </a:p>
          <a:p>
            <a:endParaRPr lang="en-US" b="1"/>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11/26/2021 12:25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160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11/26/2021 12:25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7554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5.xml"/><Relationship Id="rId4" Type="http://schemas.openxmlformats.org/officeDocument/2006/relationships/image" Target="../media/image37.jpeg"/></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4.emf"/><Relationship Id="rId1" Type="http://schemas.openxmlformats.org/officeDocument/2006/relationships/slideMaster" Target="../slideMasters/slideMaster5.xml"/><Relationship Id="rId5" Type="http://schemas.openxmlformats.org/officeDocument/2006/relationships/image" Target="../media/image42.emf"/><Relationship Id="rId4" Type="http://schemas.openxmlformats.org/officeDocument/2006/relationships/image" Target="../media/image41.sv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4.emf"/><Relationship Id="rId1" Type="http://schemas.openxmlformats.org/officeDocument/2006/relationships/slideMaster" Target="../slideMasters/slideMaster5.xml"/><Relationship Id="rId4" Type="http://schemas.openxmlformats.org/officeDocument/2006/relationships/image" Target="../media/image41.svg"/></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6.xml"/><Relationship Id="rId4" Type="http://schemas.openxmlformats.org/officeDocument/2006/relationships/image" Target="../media/image26.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Master" Target="../slideMasters/slideMaster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6.xml"/><Relationship Id="rId4" Type="http://schemas.openxmlformats.org/officeDocument/2006/relationships/image" Target="../media/image37.jpeg"/></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5.xml"/><Relationship Id="rId4" Type="http://schemas.openxmlformats.org/officeDocument/2006/relationships/image" Target="../media/image26.jpe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Master" Target="../slideMasters/slideMaster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33D9-CBD0-4129-AD31-9E911B4ACA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906C10-64AE-46B4-AA71-EED019C008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246D60E-B546-4547-8F32-1BC06FE8528F}"/>
              </a:ext>
            </a:extLst>
          </p:cNvPr>
          <p:cNvSpPr>
            <a:spLocks noGrp="1"/>
          </p:cNvSpPr>
          <p:nvPr>
            <p:ph type="dt" sz="half" idx="10"/>
          </p:nvPr>
        </p:nvSpPr>
        <p:spPr/>
        <p:txBody>
          <a:bodyPr/>
          <a:lstStyle/>
          <a:p>
            <a:fld id="{329C081E-9B66-4AF8-A649-B70F0DB58386}" type="datetimeFigureOut">
              <a:rPr lang="en-US" smtClean="0"/>
              <a:t>11/26/2021</a:t>
            </a:fld>
            <a:endParaRPr lang="en-US"/>
          </a:p>
        </p:txBody>
      </p:sp>
      <p:sp>
        <p:nvSpPr>
          <p:cNvPr id="5" name="Footer Placeholder 4">
            <a:extLst>
              <a:ext uri="{FF2B5EF4-FFF2-40B4-BE49-F238E27FC236}">
                <a16:creationId xmlns:a16="http://schemas.microsoft.com/office/drawing/2014/main" id="{2313CBB3-EDB8-4F93-8650-B36C52B54E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4ABEA7-0271-4CD7-878E-7624312C1AF4}"/>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3427055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571DF-9AF0-4AD0-802C-5AEEF649D7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5C661F-C53A-4B6F-877D-4CC57FEC8A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FF86D5-1688-4CAA-BCC6-07FB104FB9C1}"/>
              </a:ext>
            </a:extLst>
          </p:cNvPr>
          <p:cNvSpPr>
            <a:spLocks noGrp="1"/>
          </p:cNvSpPr>
          <p:nvPr>
            <p:ph type="dt" sz="half" idx="10"/>
          </p:nvPr>
        </p:nvSpPr>
        <p:spPr/>
        <p:txBody>
          <a:bodyPr/>
          <a:lstStyle/>
          <a:p>
            <a:fld id="{329C081E-9B66-4AF8-A649-B70F0DB58386}" type="datetimeFigureOut">
              <a:rPr lang="en-US" smtClean="0"/>
              <a:t>11/26/2021</a:t>
            </a:fld>
            <a:endParaRPr lang="en-US"/>
          </a:p>
        </p:txBody>
      </p:sp>
      <p:sp>
        <p:nvSpPr>
          <p:cNvPr id="5" name="Footer Placeholder 4">
            <a:extLst>
              <a:ext uri="{FF2B5EF4-FFF2-40B4-BE49-F238E27FC236}">
                <a16:creationId xmlns:a16="http://schemas.microsoft.com/office/drawing/2014/main" id="{AB19360A-6FFC-472E-9F51-D9F538AA1D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17CB84-CBBC-4232-A23F-6B37349B0E3E}"/>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262157128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ection title 3">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15637"/>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3598659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67883115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p:nvPicPr>
        <p:blipFill rotWithShape="1">
          <a:blip r:embed="rId2">
            <a:extLst>
              <a:ext uri="{28A0092B-C50C-407E-A947-70E740481C1C}">
                <a14:useLocalDpi xmlns:a14="http://schemas.microsoft.com/office/drawing/2010/main" val="0"/>
              </a:ext>
            </a:extLst>
          </a:blip>
          <a:srcRect l="8032" t="1399" r="-1" b="1"/>
          <a:stretch/>
        </p:blipFill>
        <p:spPr>
          <a:xfrm>
            <a:off x="8150360" y="2152783"/>
            <a:ext cx="3623053" cy="2589915"/>
          </a:xfrm>
          <a:prstGeom prst="rect">
            <a:avLst/>
          </a:prstGeom>
        </p:spPr>
      </p:pic>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l="2642" r="3423"/>
          <a:stretch/>
        </p:blipFill>
        <p:spPr>
          <a:xfrm>
            <a:off x="425647" y="2152783"/>
            <a:ext cx="3648727" cy="2589915"/>
          </a:xfrm>
          <a:prstGeom prst="rect">
            <a:avLst/>
          </a:prstGeom>
        </p:spPr>
      </p:pic>
      <p:pic>
        <p:nvPicPr>
          <p:cNvPr id="17" name="Picture 16"/>
          <p:cNvPicPr>
            <a:picLocks noChangeAspect="1"/>
          </p:cNvPicPr>
          <p:nvPr/>
        </p:nvPicPr>
        <p:blipFill rotWithShape="1">
          <a:blip r:embed="rId4">
            <a:extLst>
              <a:ext uri="{28A0092B-C50C-407E-A947-70E740481C1C}">
                <a14:useLocalDpi xmlns:a14="http://schemas.microsoft.com/office/drawing/2010/main" val="0"/>
              </a:ext>
            </a:extLst>
          </a:blip>
          <a:srcRect l="15330" t="28478" r="5415" b="33758"/>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2547639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21997917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03028986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45806969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79276889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63965395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losing slide 1">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610591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Closing slide 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9496042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A03DBC-43F0-4BA7-938F-354A5E35AF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F37367E-F059-4AD2-9C02-22540C8DF8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6BD96C-C1BE-4EE8-BFE1-AD7C223A88B8}"/>
              </a:ext>
            </a:extLst>
          </p:cNvPr>
          <p:cNvSpPr>
            <a:spLocks noGrp="1"/>
          </p:cNvSpPr>
          <p:nvPr>
            <p:ph type="dt" sz="half" idx="10"/>
          </p:nvPr>
        </p:nvSpPr>
        <p:spPr/>
        <p:txBody>
          <a:bodyPr/>
          <a:lstStyle/>
          <a:p>
            <a:fld id="{329C081E-9B66-4AF8-A649-B70F0DB58386}" type="datetimeFigureOut">
              <a:rPr lang="en-US" smtClean="0"/>
              <a:t>11/26/2021</a:t>
            </a:fld>
            <a:endParaRPr lang="en-US"/>
          </a:p>
        </p:txBody>
      </p:sp>
      <p:sp>
        <p:nvSpPr>
          <p:cNvPr id="5" name="Footer Placeholder 4">
            <a:extLst>
              <a:ext uri="{FF2B5EF4-FFF2-40B4-BE49-F238E27FC236}">
                <a16:creationId xmlns:a16="http://schemas.microsoft.com/office/drawing/2014/main" id="{DFF9DDE0-EF29-455E-A0C6-C924B55046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55DA0A-BC6F-4F8A-96AF-CB6929C1C2F4}"/>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109749192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1670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1A807-E025-458D-AC9B-3E3C4695071E}"/>
              </a:ext>
            </a:extLst>
          </p:cNvPr>
          <p:cNvSpPr>
            <a:spLocks noGrp="1"/>
          </p:cNvSpPr>
          <p:nvPr>
            <p:ph type="dt" sz="half" idx="10"/>
          </p:nvPr>
        </p:nvSpPr>
        <p:spPr/>
        <p:txBody>
          <a:bodyPr/>
          <a:lstStyle/>
          <a:p>
            <a:fld id="{E5DC6E1D-8633-4282-A851-FB08133C52FE}" type="datetimeFigureOut">
              <a:rPr lang="en-US" smtClean="0"/>
              <a:t>11/26/2021</a:t>
            </a:fld>
            <a:endParaRPr lang="en-US"/>
          </a:p>
        </p:txBody>
      </p:sp>
      <p:sp>
        <p:nvSpPr>
          <p:cNvPr id="5" name="Footer Placeholder 4">
            <a:extLst>
              <a:ext uri="{FF2B5EF4-FFF2-40B4-BE49-F238E27FC236}">
                <a16:creationId xmlns:a16="http://schemas.microsoft.com/office/drawing/2014/main" id="{256E3678-0EB1-4A1D-9895-D538286036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570C8-D922-4503-981B-E5DFF881F51D}"/>
              </a:ext>
            </a:extLst>
          </p:cNvPr>
          <p:cNvSpPr>
            <a:spLocks noGrp="1"/>
          </p:cNvSpPr>
          <p:nvPr>
            <p:ph type="sldNum" sz="quarter" idx="12"/>
          </p:nvPr>
        </p:nvSpPr>
        <p:spPr/>
        <p:txBody>
          <a:bodyPr/>
          <a:lstStyle/>
          <a:p>
            <a:fld id="{E90C4E60-8A51-4F6E-8A26-98C6A7CE6CF0}" type="slidenum">
              <a:rPr lang="en-US" smtClean="0"/>
              <a:t>‹#›</a:t>
            </a:fld>
            <a:endParaRPr lang="en-US"/>
          </a:p>
        </p:txBody>
      </p:sp>
    </p:spTree>
    <p:extLst>
      <p:ext uri="{BB962C8B-B14F-4D97-AF65-F5344CB8AC3E}">
        <p14:creationId xmlns:p14="http://schemas.microsoft.com/office/powerpoint/2010/main" val="5729726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2EF96-0C8F-9E4B-AE83-12F8269A7B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6E5C4A-44DA-6646-9BD2-B7C0A8D45E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6938E9-3029-5742-ADFE-4E0CF6C77EC3}"/>
              </a:ext>
            </a:extLst>
          </p:cNvPr>
          <p:cNvSpPr>
            <a:spLocks noGrp="1"/>
          </p:cNvSpPr>
          <p:nvPr>
            <p:ph type="dt" sz="half" idx="10"/>
          </p:nvPr>
        </p:nvSpPr>
        <p:spPr/>
        <p:txBody>
          <a:bodyPr/>
          <a:lstStyle/>
          <a:p>
            <a:fld id="{E5FE2A72-FE3A-FD48-8632-C4B650C16E2F}" type="datetimeFigureOut">
              <a:rPr lang="en-US" smtClean="0"/>
              <a:t>11/26/2021</a:t>
            </a:fld>
            <a:endParaRPr lang="en-US"/>
          </a:p>
        </p:txBody>
      </p:sp>
      <p:sp>
        <p:nvSpPr>
          <p:cNvPr id="5" name="Footer Placeholder 4">
            <a:extLst>
              <a:ext uri="{FF2B5EF4-FFF2-40B4-BE49-F238E27FC236}">
                <a16:creationId xmlns:a16="http://schemas.microsoft.com/office/drawing/2014/main" id="{F7A5BE8F-A664-4A45-80F0-40DBF8F174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16805D-E61A-FF4F-BD29-15ED3D00509D}"/>
              </a:ext>
            </a:extLst>
          </p:cNvPr>
          <p:cNvSpPr>
            <a:spLocks noGrp="1"/>
          </p:cNvSpPr>
          <p:nvPr>
            <p:ph type="sldNum" sz="quarter" idx="12"/>
          </p:nvPr>
        </p:nvSpPr>
        <p:spPr/>
        <p:txBody>
          <a:bodyPr/>
          <a:lstStyle/>
          <a:p>
            <a:fld id="{770BB09B-9597-1F4E-87A6-86301A047A3C}" type="slidenum">
              <a:rPr lang="en-US" smtClean="0"/>
              <a:t>‹#›</a:t>
            </a:fld>
            <a:endParaRPr lang="en-US"/>
          </a:p>
        </p:txBody>
      </p:sp>
    </p:spTree>
    <p:extLst>
      <p:ext uri="{BB962C8B-B14F-4D97-AF65-F5344CB8AC3E}">
        <p14:creationId xmlns:p14="http://schemas.microsoft.com/office/powerpoint/2010/main" val="247862309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3C3510-EE5E-4EE3-8477-0346B7DD20CD}"/>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01160423"/>
      </p:ext>
    </p:extLst>
  </p:cSld>
  <p:clrMapOvr>
    <a:masterClrMapping/>
  </p:clrMapOvr>
  <p:extLst>
    <p:ext uri="{DCECCB84-F9BA-43D5-87BE-67443E8EF086}">
      <p15:sldGuideLst xmlns:p15="http://schemas.microsoft.com/office/powerpoint/2012/main"/>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96423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457200" y="457200"/>
            <a:ext cx="11299371" cy="622664"/>
          </a:xfrm>
        </p:spPr>
        <p:txBody>
          <a:bodyPr lIns="0">
            <a:noAutofit/>
          </a:bodyPr>
          <a:lstStyle>
            <a:lvl1pPr marL="0" indent="0" algn="l">
              <a:buNone/>
              <a:defRPr sz="2800" b="0"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Tree>
    <p:extLst>
      <p:ext uri="{BB962C8B-B14F-4D97-AF65-F5344CB8AC3E}">
        <p14:creationId xmlns:p14="http://schemas.microsoft.com/office/powerpoint/2010/main" val="338590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57387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Title Slide 2">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23577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1502999"/>
      </p:ext>
    </p:extLst>
  </p:cSld>
  <p:clrMapOvr>
    <a:masterClrMapping/>
  </p:clrMapOvr>
  <p:transition>
    <p:fade/>
  </p:transition>
  <p:extLst>
    <p:ext uri="{DCECCB84-F9BA-43D5-87BE-67443E8EF086}">
      <p15:sldGuideLst xmlns:p15="http://schemas.microsoft.com/office/powerpoint/2012/main"/>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_Title slide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471410" y="2148772"/>
            <a:ext cx="3952574" cy="2176780"/>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91355870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A3AF5-F116-4AAF-9E71-23AADA7FED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A3D2CB-447A-4ADC-B9CC-2A7A50A8F4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C1B89F-43CA-400F-8EEB-9FD547E5541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367B606-CA4F-49D4-8A04-E93BE07DE3CA}"/>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F321713D-6F96-421A-8341-2F272FAC02AD}"/>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25709596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587651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6624059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326446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305928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479084084"/>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1586113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759891172"/>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2960825286"/>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5364458"/>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p:nvPicPr>
        <p:blipFill rotWithShape="1">
          <a:blip r:embed="rId3">
            <a:extLst>
              <a:ext uri="{28A0092B-C50C-407E-A947-70E740481C1C}">
                <a14:useLocalDpi xmlns:a14="http://schemas.microsoft.com/office/drawing/2010/main" val="0"/>
              </a:ext>
            </a:extLst>
          </a:blip>
          <a:srcRect l="7868" t="8847" r="8127" b="8616"/>
          <a:stretch/>
        </p:blipFill>
        <p:spPr>
          <a:xfrm>
            <a:off x="6111901" y="0"/>
            <a:ext cx="6080099" cy="6858000"/>
          </a:xfrm>
          <a:prstGeom prst="rect">
            <a:avLst/>
          </a:prstGeom>
        </p:spPr>
      </p:pic>
    </p:spTree>
    <p:extLst>
      <p:ext uri="{BB962C8B-B14F-4D97-AF65-F5344CB8AC3E}">
        <p14:creationId xmlns:p14="http://schemas.microsoft.com/office/powerpoint/2010/main" val="168050659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2AC2-E682-4F84-829C-D977347DB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B2B288-C900-43FE-93E9-B70AA76FB8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0B1E2B-4855-4C95-93CF-BF67727A9A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07C8904-81C3-4EF1-B01C-836B4E073DF2}"/>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E5250309-7835-485A-8B6F-14FC0D60C8EB}"/>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9952181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836936482"/>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24006753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p:nvPicPr>
        <p:blipFill rotWithShape="1">
          <a:blip r:embed="rId3">
            <a:extLst>
              <a:ext uri="{28A0092B-C50C-407E-A947-70E740481C1C}">
                <a14:useLocalDpi xmlns:a14="http://schemas.microsoft.com/office/drawing/2010/main" val="0"/>
              </a:ext>
            </a:extLst>
          </a:blip>
          <a:srcRect l="985" t="985"/>
          <a:stretch/>
        </p:blipFill>
        <p:spPr>
          <a:xfrm>
            <a:off x="6218210" y="0"/>
            <a:ext cx="5973790" cy="6858000"/>
          </a:xfrm>
          <a:prstGeom prst="rect">
            <a:avLst/>
          </a:prstGeom>
        </p:spPr>
      </p:pic>
    </p:spTree>
    <p:extLst>
      <p:ext uri="{BB962C8B-B14F-4D97-AF65-F5344CB8AC3E}">
        <p14:creationId xmlns:p14="http://schemas.microsoft.com/office/powerpoint/2010/main" val="63889529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02120238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34091672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4053455221"/>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46414560"/>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974522631"/>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473651451"/>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139" r="827" b="-1"/>
          <a:stretch/>
        </p:blipFill>
        <p:spPr>
          <a:xfrm>
            <a:off x="8144083" y="1599720"/>
            <a:ext cx="3609417" cy="3103720"/>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536" t="279" r="204" b="-1"/>
          <a:stretch/>
        </p:blipFill>
        <p:spPr>
          <a:xfrm>
            <a:off x="4309002" y="1599721"/>
            <a:ext cx="3612531" cy="3099394"/>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827"/>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75071866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3CC68-740E-42C5-A4C2-E4AB287FD6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8B6105-8A23-4FE6-A2FC-F66E22A598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9F1776-40BC-4402-B432-E18ECBF6D9C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C24BC59-34EB-4C66-82F1-3283B65F9D3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ADD2C74-6D90-41A7-89E5-CC71EADFEBBE}"/>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1846412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528998564"/>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280135434"/>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61737143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4898629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15637"/>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4900377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407929191"/>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p:nvPicPr>
        <p:blipFill rotWithShape="1">
          <a:blip r:embed="rId2">
            <a:extLst>
              <a:ext uri="{28A0092B-C50C-407E-A947-70E740481C1C}">
                <a14:useLocalDpi xmlns:a14="http://schemas.microsoft.com/office/drawing/2010/main" val="0"/>
              </a:ext>
            </a:extLst>
          </a:blip>
          <a:srcRect l="8032" t="1399" r="-1" b="1"/>
          <a:stretch/>
        </p:blipFill>
        <p:spPr>
          <a:xfrm>
            <a:off x="8150360" y="2152783"/>
            <a:ext cx="3623053" cy="2589915"/>
          </a:xfrm>
          <a:prstGeom prst="rect">
            <a:avLst/>
          </a:prstGeom>
        </p:spPr>
      </p:pic>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l="2642" r="3423"/>
          <a:stretch/>
        </p:blipFill>
        <p:spPr>
          <a:xfrm>
            <a:off x="425647" y="2152783"/>
            <a:ext cx="3648727" cy="2589915"/>
          </a:xfrm>
          <a:prstGeom prst="rect">
            <a:avLst/>
          </a:prstGeom>
        </p:spPr>
      </p:pic>
      <p:pic>
        <p:nvPicPr>
          <p:cNvPr id="17" name="Picture 16"/>
          <p:cNvPicPr>
            <a:picLocks noChangeAspect="1"/>
          </p:cNvPicPr>
          <p:nvPr/>
        </p:nvPicPr>
        <p:blipFill rotWithShape="1">
          <a:blip r:embed="rId4">
            <a:extLst>
              <a:ext uri="{28A0092B-C50C-407E-A947-70E740481C1C}">
                <a14:useLocalDpi xmlns:a14="http://schemas.microsoft.com/office/drawing/2010/main" val="0"/>
              </a:ext>
            </a:extLst>
          </a:blip>
          <a:srcRect l="15330" t="28478" r="5415" b="33758"/>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972803929"/>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2431011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41422128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53618727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64158-5635-4F54-8D3F-5F9337068B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0A002-C687-4E6F-A527-9F2BAE0927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29A5A5-FF8B-4408-B607-B8F05F32A6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8572BF-1989-4F75-AF78-B83CF29161F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F73D2-873D-4A80-90CE-D3A20AD93E8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06BFAE27-41C7-4B8C-B5BC-CDE30A783E99}"/>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65559845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765202154"/>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05570785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139634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860968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1695-29AA-468C-A8F3-57A0B2CD36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83C5F7-675B-44B8-B34F-205E40A275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9DFBC7-8863-4E4C-9191-129A22346F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4138AE-00BC-401F-AF04-7618BE36E8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CEE2EF-A235-45AB-83AD-B088B7E1F3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8A8BD1-3DE4-4ECE-8CEB-25D4FBDF55A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6E63EDE-524E-42F6-958F-CD8C127E253F}"/>
              </a:ext>
            </a:extLst>
          </p:cNvPr>
          <p:cNvSpPr>
            <a:spLocks noGrp="1"/>
          </p:cNvSpPr>
          <p:nvPr>
            <p:ph type="ftr" sz="quarter" idx="11"/>
          </p:nvPr>
        </p:nvSpPr>
        <p:spPr/>
        <p:txBody>
          <a:bodyPr/>
          <a:lstStyle/>
          <a:p>
            <a:r>
              <a:rPr lang="en-US"/>
              <a:t>1 https://www.gartner.com/en/documents/3906929/2019-ceo-survey-the-year-of-challenged-growth</a:t>
            </a:r>
          </a:p>
        </p:txBody>
      </p:sp>
      <p:sp>
        <p:nvSpPr>
          <p:cNvPr id="9" name="Slide Number Placeholder 8">
            <a:extLst>
              <a:ext uri="{FF2B5EF4-FFF2-40B4-BE49-F238E27FC236}">
                <a16:creationId xmlns:a16="http://schemas.microsoft.com/office/drawing/2014/main" id="{F94891C9-4D24-4D5C-B142-D69AA48082E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62899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E0DBC-C3D2-4A39-B71C-788D9F8737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7D1FC-EA46-4A6C-859E-546B6BD4D0E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6197212D-AE6F-4358-9DAE-2FB90E857A04}"/>
              </a:ext>
            </a:extLst>
          </p:cNvPr>
          <p:cNvSpPr>
            <a:spLocks noGrp="1"/>
          </p:cNvSpPr>
          <p:nvPr>
            <p:ph type="ftr" sz="quarter" idx="11"/>
          </p:nvPr>
        </p:nvSpPr>
        <p:spPr/>
        <p:txBody>
          <a:bodyPr/>
          <a:lstStyle/>
          <a:p>
            <a:r>
              <a:rPr lang="en-US"/>
              <a:t>1 https://www.gartner.com/en/documents/3906929/2019-ceo-survey-the-year-of-challenged-growth</a:t>
            </a:r>
          </a:p>
        </p:txBody>
      </p:sp>
      <p:sp>
        <p:nvSpPr>
          <p:cNvPr id="5" name="Slide Number Placeholder 4">
            <a:extLst>
              <a:ext uri="{FF2B5EF4-FFF2-40B4-BE49-F238E27FC236}">
                <a16:creationId xmlns:a16="http://schemas.microsoft.com/office/drawing/2014/main" id="{F1B0AFAF-82DB-41A7-8EBA-9DDDC8A14995}"/>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6434129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9B58C-3AC8-4F8B-B16D-AEA1F7E49C5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C32EE17-0537-4F34-91A4-705F88648EBB}"/>
              </a:ext>
            </a:extLst>
          </p:cNvPr>
          <p:cNvSpPr>
            <a:spLocks noGrp="1"/>
          </p:cNvSpPr>
          <p:nvPr>
            <p:ph type="ftr" sz="quarter" idx="11"/>
          </p:nvPr>
        </p:nvSpPr>
        <p:spPr/>
        <p:txBody>
          <a:bodyPr/>
          <a:lstStyle/>
          <a:p>
            <a:r>
              <a:rPr lang="en-US"/>
              <a:t>1 https://www.gartner.com/en/documents/3906929/2019-ceo-survey-the-year-of-challenged-growth</a:t>
            </a:r>
          </a:p>
        </p:txBody>
      </p:sp>
      <p:sp>
        <p:nvSpPr>
          <p:cNvPr id="4" name="Slide Number Placeholder 3">
            <a:extLst>
              <a:ext uri="{FF2B5EF4-FFF2-40B4-BE49-F238E27FC236}">
                <a16:creationId xmlns:a16="http://schemas.microsoft.com/office/drawing/2014/main" id="{4CAE7DA3-07D6-4BAA-9568-051978973F0A}"/>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1528874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1447-9FD6-4E53-9B76-9A3C6E9AF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07A26D-80B5-40C5-802C-A46140D886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4A3B31-BADA-4CB0-B468-DF8307F49A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521686-BCB7-4C3D-B936-CD67830C5F0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33F2564-E345-4934-A61B-01C897FF2AAE}"/>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EB491193-95DE-44A2-9D79-440AB06DFF4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257557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C4A51-174E-403D-BDFA-FAEDB911D9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F3D310-5580-49DD-AAAF-69177A3340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821256-EB7D-4235-AF60-E18AA7BEEC4D}"/>
              </a:ext>
            </a:extLst>
          </p:cNvPr>
          <p:cNvSpPr>
            <a:spLocks noGrp="1"/>
          </p:cNvSpPr>
          <p:nvPr>
            <p:ph type="dt" sz="half" idx="10"/>
          </p:nvPr>
        </p:nvSpPr>
        <p:spPr/>
        <p:txBody>
          <a:bodyPr/>
          <a:lstStyle/>
          <a:p>
            <a:fld id="{329C081E-9B66-4AF8-A649-B70F0DB58386}" type="datetimeFigureOut">
              <a:rPr lang="en-US" smtClean="0"/>
              <a:t>11/26/2021</a:t>
            </a:fld>
            <a:endParaRPr lang="en-US"/>
          </a:p>
        </p:txBody>
      </p:sp>
      <p:sp>
        <p:nvSpPr>
          <p:cNvPr id="5" name="Footer Placeholder 4">
            <a:extLst>
              <a:ext uri="{FF2B5EF4-FFF2-40B4-BE49-F238E27FC236}">
                <a16:creationId xmlns:a16="http://schemas.microsoft.com/office/drawing/2014/main" id="{B1FD687B-0407-4670-8932-B6387777F1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1E71D3-B9E2-41F2-B0ED-CB3868051DE6}"/>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3106941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7BA4-63D6-4255-955F-A766E57F0A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FE7FF3-E5A8-4F29-860C-B06E34C0D0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323460-56AD-444C-949C-51D84828B1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59009D-5CA7-4804-A293-9D2E0FAAE9D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E589F22-CE27-49A2-BCB2-7467458B9BC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74DE57D8-5D16-493C-8C7A-9F3832029F3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881370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1C5D-1E17-44D6-8133-CE7CEAC365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3C4C5C-6E7B-44E4-A3A1-B01064C22F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474C9-473A-45B5-BCC7-303E2F4778A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525BFAA-61F1-4911-AB4C-07ADB9E7D2E4}"/>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5281997F-31E1-458A-B243-66C596DBF4AC}"/>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1512462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0F6349-82D9-4028-8BD2-430E3907D9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182BDB-727E-489C-A64E-C789B776A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8BE732-96EF-48BF-A20F-76BBAE10BB1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6D30F05-C976-404C-9026-B86227E6762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D0F60E58-6869-4B95-B594-F8F74C83289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465207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321007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3327787"/>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1 https://www.gartner.com/en/documents/3906929/2019-ceo-survey-the-year-of-challenged-growth</a:t>
            </a:r>
          </a:p>
        </p:txBody>
      </p:sp>
    </p:spTree>
    <p:extLst>
      <p:ext uri="{BB962C8B-B14F-4D97-AF65-F5344CB8AC3E}">
        <p14:creationId xmlns:p14="http://schemas.microsoft.com/office/powerpoint/2010/main" val="771453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3378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9_Macbook Mockup">
    <p:spTree>
      <p:nvGrpSpPr>
        <p:cNvPr id="1" name=""/>
        <p:cNvGrpSpPr/>
        <p:nvPr/>
      </p:nvGrpSpPr>
      <p:grpSpPr>
        <a:xfrm>
          <a:off x="0" y="0"/>
          <a:ext cx="0" cy="0"/>
          <a:chOff x="0" y="0"/>
          <a:chExt cx="0" cy="0"/>
        </a:xfrm>
      </p:grpSpPr>
      <p:sp>
        <p:nvSpPr>
          <p:cNvPr id="17" name="Picture Placeholder 4"/>
          <p:cNvSpPr>
            <a:spLocks noGrp="1"/>
          </p:cNvSpPr>
          <p:nvPr>
            <p:ph type="pic" sz="quarter" idx="14"/>
          </p:nvPr>
        </p:nvSpPr>
        <p:spPr>
          <a:xfrm>
            <a:off x="6096000" y="0"/>
            <a:ext cx="6096000" cy="4506875"/>
          </a:xfrm>
          <a:prstGeom prst="rect">
            <a:avLst/>
          </a:prstGeom>
          <a:solidFill>
            <a:schemeClr val="bg1">
              <a:lumMod val="95000"/>
            </a:schemeClr>
          </a:solidFill>
        </p:spPr>
        <p:txBody>
          <a:bodyPr>
            <a:normAutofit/>
          </a:bodyPr>
          <a:lstStyle>
            <a:lvl1pPr>
              <a:defRPr sz="1000"/>
            </a:lvl1pPr>
          </a:lstStyle>
          <a:p>
            <a:endParaRPr lang="en-US"/>
          </a:p>
        </p:txBody>
      </p:sp>
    </p:spTree>
    <p:extLst>
      <p:ext uri="{BB962C8B-B14F-4D97-AF65-F5344CB8AC3E}">
        <p14:creationId xmlns:p14="http://schemas.microsoft.com/office/powerpoint/2010/main" val="42114434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21633492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a:stretch>
            <a:fillRect/>
          </a:stretch>
        </p:blipFill>
        <p:spPr bwMode="ltGray">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a:stretch>
            <a:fillRect/>
          </a:stretch>
        </p:blipFill>
        <p:spPr bwMode="black">
          <a:xfrm>
            <a:off x="249743" y="2742369"/>
            <a:ext cx="2846838" cy="1673355"/>
          </a:xfrm>
          <a:prstGeom prst="rect">
            <a:avLst/>
          </a:prstGeom>
        </p:spPr>
      </p:pic>
    </p:spTree>
    <p:extLst>
      <p:ext uri="{BB962C8B-B14F-4D97-AF65-F5344CB8AC3E}">
        <p14:creationId xmlns:p14="http://schemas.microsoft.com/office/powerpoint/2010/main" val="3834495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35F22-6841-4CEC-8098-14928A1969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85600E3-3686-462C-8855-3F2B851B2E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B749AC-9E84-45D7-8608-4947262B432E}"/>
              </a:ext>
            </a:extLst>
          </p:cNvPr>
          <p:cNvSpPr>
            <a:spLocks noGrp="1"/>
          </p:cNvSpPr>
          <p:nvPr>
            <p:ph type="dt" sz="half" idx="10"/>
          </p:nvPr>
        </p:nvSpPr>
        <p:spPr/>
        <p:txBody>
          <a:bodyPr/>
          <a:lstStyle/>
          <a:p>
            <a:fld id="{329C081E-9B66-4AF8-A649-B70F0DB58386}" type="datetimeFigureOut">
              <a:rPr lang="en-US" smtClean="0"/>
              <a:t>11/26/2021</a:t>
            </a:fld>
            <a:endParaRPr lang="en-US"/>
          </a:p>
        </p:txBody>
      </p:sp>
      <p:sp>
        <p:nvSpPr>
          <p:cNvPr id="5" name="Footer Placeholder 4">
            <a:extLst>
              <a:ext uri="{FF2B5EF4-FFF2-40B4-BE49-F238E27FC236}">
                <a16:creationId xmlns:a16="http://schemas.microsoft.com/office/drawing/2014/main" id="{8659BA67-626C-4D85-B93D-F1BA79ED79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00458E-2B0B-4273-A4DA-A58054E9793A}"/>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5247394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42157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06381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54016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45705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45688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9375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59937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13577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9064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01971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D8B55-8614-434B-8DF6-0596331132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EE9584-261B-4D29-B03C-FA6BED7511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BCEF5A3-29DF-4975-ADE6-0DD0AFCF13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98416C6-612C-45AF-9F03-A2742CA531D4}"/>
              </a:ext>
            </a:extLst>
          </p:cNvPr>
          <p:cNvSpPr>
            <a:spLocks noGrp="1"/>
          </p:cNvSpPr>
          <p:nvPr>
            <p:ph type="dt" sz="half" idx="10"/>
          </p:nvPr>
        </p:nvSpPr>
        <p:spPr/>
        <p:txBody>
          <a:bodyPr/>
          <a:lstStyle/>
          <a:p>
            <a:fld id="{329C081E-9B66-4AF8-A649-B70F0DB58386}" type="datetimeFigureOut">
              <a:rPr lang="en-US" smtClean="0"/>
              <a:t>11/26/2021</a:t>
            </a:fld>
            <a:endParaRPr lang="en-US"/>
          </a:p>
        </p:txBody>
      </p:sp>
      <p:sp>
        <p:nvSpPr>
          <p:cNvPr id="6" name="Footer Placeholder 5">
            <a:extLst>
              <a:ext uri="{FF2B5EF4-FFF2-40B4-BE49-F238E27FC236}">
                <a16:creationId xmlns:a16="http://schemas.microsoft.com/office/drawing/2014/main" id="{F533ABFE-8023-4CF9-8AA1-FD135B57E3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23BFA5-CA06-410A-8041-0C6468F582F3}"/>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35332273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397219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177253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401751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428316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707936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067964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07244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626806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03465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82003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F120E-F889-465B-BE44-2D931AF85F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804378-D1F7-4BB2-B622-E5F90E914A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82E101-A00B-494F-8D8A-451A9932676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18C887C-213F-48E1-A068-897C2F522B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FDABF5-732B-4405-8EB6-191B8BB268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8769BB-6895-4408-9CED-639EEBE09411}"/>
              </a:ext>
            </a:extLst>
          </p:cNvPr>
          <p:cNvSpPr>
            <a:spLocks noGrp="1"/>
          </p:cNvSpPr>
          <p:nvPr>
            <p:ph type="dt" sz="half" idx="10"/>
          </p:nvPr>
        </p:nvSpPr>
        <p:spPr/>
        <p:txBody>
          <a:bodyPr/>
          <a:lstStyle/>
          <a:p>
            <a:fld id="{329C081E-9B66-4AF8-A649-B70F0DB58386}" type="datetimeFigureOut">
              <a:rPr lang="en-US" smtClean="0"/>
              <a:t>11/26/2021</a:t>
            </a:fld>
            <a:endParaRPr lang="en-US"/>
          </a:p>
        </p:txBody>
      </p:sp>
      <p:sp>
        <p:nvSpPr>
          <p:cNvPr id="8" name="Footer Placeholder 7">
            <a:extLst>
              <a:ext uri="{FF2B5EF4-FFF2-40B4-BE49-F238E27FC236}">
                <a16:creationId xmlns:a16="http://schemas.microsoft.com/office/drawing/2014/main" id="{15DB67BB-9444-452F-9B15-43421516E4A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60B87F-6E76-48F2-8A8F-506BF813FBCF}"/>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336024082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2863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3266441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108567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78692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11207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2808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542087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692473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6900383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1A807-E025-458D-AC9B-3E3C4695071E}"/>
              </a:ext>
            </a:extLst>
          </p:cNvPr>
          <p:cNvSpPr>
            <a:spLocks noGrp="1"/>
          </p:cNvSpPr>
          <p:nvPr>
            <p:ph type="dt" sz="half" idx="10"/>
          </p:nvPr>
        </p:nvSpPr>
        <p:spPr/>
        <p:txBody>
          <a:bodyPr/>
          <a:lstStyle/>
          <a:p>
            <a:fld id="{E5DC6E1D-8633-4282-A851-FB08133C52FE}" type="datetimeFigureOut">
              <a:rPr lang="en-US" smtClean="0"/>
              <a:t>11/26/2021</a:t>
            </a:fld>
            <a:endParaRPr lang="en-US"/>
          </a:p>
        </p:txBody>
      </p:sp>
      <p:sp>
        <p:nvSpPr>
          <p:cNvPr id="5" name="Footer Placeholder 4">
            <a:extLst>
              <a:ext uri="{FF2B5EF4-FFF2-40B4-BE49-F238E27FC236}">
                <a16:creationId xmlns:a16="http://schemas.microsoft.com/office/drawing/2014/main" id="{256E3678-0EB1-4A1D-9895-D538286036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570C8-D922-4503-981B-E5DFF881F51D}"/>
              </a:ext>
            </a:extLst>
          </p:cNvPr>
          <p:cNvSpPr>
            <a:spLocks noGrp="1"/>
          </p:cNvSpPr>
          <p:nvPr>
            <p:ph type="sldNum" sz="quarter" idx="12"/>
          </p:nvPr>
        </p:nvSpPr>
        <p:spPr/>
        <p:txBody>
          <a:bodyPr/>
          <a:lstStyle/>
          <a:p>
            <a:fld id="{E90C4E60-8A51-4F6E-8A26-98C6A7CE6CF0}" type="slidenum">
              <a:rPr lang="en-US" smtClean="0"/>
              <a:t>‹#›</a:t>
            </a:fld>
            <a:endParaRPr lang="en-US"/>
          </a:p>
        </p:txBody>
      </p:sp>
    </p:spTree>
    <p:extLst>
      <p:ext uri="{BB962C8B-B14F-4D97-AF65-F5344CB8AC3E}">
        <p14:creationId xmlns:p14="http://schemas.microsoft.com/office/powerpoint/2010/main" val="348849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C4989-CBE1-422D-8214-C6C4015703D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9DE8391-9A35-459A-8CB9-82022C673083}"/>
              </a:ext>
            </a:extLst>
          </p:cNvPr>
          <p:cNvSpPr>
            <a:spLocks noGrp="1"/>
          </p:cNvSpPr>
          <p:nvPr>
            <p:ph type="dt" sz="half" idx="10"/>
          </p:nvPr>
        </p:nvSpPr>
        <p:spPr/>
        <p:txBody>
          <a:bodyPr/>
          <a:lstStyle/>
          <a:p>
            <a:fld id="{329C081E-9B66-4AF8-A649-B70F0DB58386}" type="datetimeFigureOut">
              <a:rPr lang="en-US" smtClean="0"/>
              <a:t>11/26/2021</a:t>
            </a:fld>
            <a:endParaRPr lang="en-US"/>
          </a:p>
        </p:txBody>
      </p:sp>
      <p:sp>
        <p:nvSpPr>
          <p:cNvPr id="4" name="Footer Placeholder 3">
            <a:extLst>
              <a:ext uri="{FF2B5EF4-FFF2-40B4-BE49-F238E27FC236}">
                <a16:creationId xmlns:a16="http://schemas.microsoft.com/office/drawing/2014/main" id="{815A3406-CAE4-4BE5-AA69-BB4895961A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4107E7-F3F9-4610-A90E-D98C6916ED87}"/>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49360608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A3AF5-F116-4AAF-9E71-23AADA7FED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A3D2CB-447A-4ADC-B9CC-2A7A50A8F4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C1B89F-43CA-400F-8EEB-9FD547E5541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367B606-CA4F-49D4-8A04-E93BE07DE3CA}"/>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F321713D-6F96-421A-8341-2F272FAC02AD}"/>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74604528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2AC2-E682-4F84-829C-D977347DB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B2B288-C900-43FE-93E9-B70AA76FB8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0B1E2B-4855-4C95-93CF-BF67727A9A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07C8904-81C3-4EF1-B01C-836B4E073DF2}"/>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E5250309-7835-485A-8B6F-14FC0D60C8EB}"/>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62686624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3CC68-740E-42C5-A4C2-E4AB287FD6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8B6105-8A23-4FE6-A2FC-F66E22A598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9F1776-40BC-4402-B432-E18ECBF6D9C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C24BC59-34EB-4C66-82F1-3283B65F9D3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ADD2C74-6D90-41A7-89E5-CC71EADFEBBE}"/>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10082991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64158-5635-4F54-8D3F-5F9337068B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0A002-C687-4E6F-A527-9F2BAE0927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29A5A5-FF8B-4408-B607-B8F05F32A6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8572BF-1989-4F75-AF78-B83CF29161F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F73D2-873D-4A80-90CE-D3A20AD93E8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06BFAE27-41C7-4B8C-B5BC-CDE30A783E99}"/>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23780461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1695-29AA-468C-A8F3-57A0B2CD36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83C5F7-675B-44B8-B34F-205E40A275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9DFBC7-8863-4E4C-9191-129A22346F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4138AE-00BC-401F-AF04-7618BE36E8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CEE2EF-A235-45AB-83AD-B088B7E1F3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8A8BD1-3DE4-4ECE-8CEB-25D4FBDF55A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6E63EDE-524E-42F6-958F-CD8C127E253F}"/>
              </a:ext>
            </a:extLst>
          </p:cNvPr>
          <p:cNvSpPr>
            <a:spLocks noGrp="1"/>
          </p:cNvSpPr>
          <p:nvPr>
            <p:ph type="ftr" sz="quarter" idx="11"/>
          </p:nvPr>
        </p:nvSpPr>
        <p:spPr/>
        <p:txBody>
          <a:bodyPr/>
          <a:lstStyle/>
          <a:p>
            <a:r>
              <a:rPr lang="en-US"/>
              <a:t>1 https://www.gartner.com/en/documents/3906929/2019-ceo-survey-the-year-of-challenged-growth</a:t>
            </a:r>
          </a:p>
        </p:txBody>
      </p:sp>
      <p:sp>
        <p:nvSpPr>
          <p:cNvPr id="9" name="Slide Number Placeholder 8">
            <a:extLst>
              <a:ext uri="{FF2B5EF4-FFF2-40B4-BE49-F238E27FC236}">
                <a16:creationId xmlns:a16="http://schemas.microsoft.com/office/drawing/2014/main" id="{F94891C9-4D24-4D5C-B142-D69AA48082E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22601900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E0DBC-C3D2-4A39-B71C-788D9F8737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7D1FC-EA46-4A6C-859E-546B6BD4D0E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6197212D-AE6F-4358-9DAE-2FB90E857A04}"/>
              </a:ext>
            </a:extLst>
          </p:cNvPr>
          <p:cNvSpPr>
            <a:spLocks noGrp="1"/>
          </p:cNvSpPr>
          <p:nvPr>
            <p:ph type="ftr" sz="quarter" idx="11"/>
          </p:nvPr>
        </p:nvSpPr>
        <p:spPr/>
        <p:txBody>
          <a:bodyPr/>
          <a:lstStyle/>
          <a:p>
            <a:r>
              <a:rPr lang="en-US"/>
              <a:t>1 https://www.gartner.com/en/documents/3906929/2019-ceo-survey-the-year-of-challenged-growth</a:t>
            </a:r>
          </a:p>
        </p:txBody>
      </p:sp>
      <p:sp>
        <p:nvSpPr>
          <p:cNvPr id="5" name="Slide Number Placeholder 4">
            <a:extLst>
              <a:ext uri="{FF2B5EF4-FFF2-40B4-BE49-F238E27FC236}">
                <a16:creationId xmlns:a16="http://schemas.microsoft.com/office/drawing/2014/main" id="{F1B0AFAF-82DB-41A7-8EBA-9DDDC8A14995}"/>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8250091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9B58C-3AC8-4F8B-B16D-AEA1F7E49C5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C32EE17-0537-4F34-91A4-705F88648EBB}"/>
              </a:ext>
            </a:extLst>
          </p:cNvPr>
          <p:cNvSpPr>
            <a:spLocks noGrp="1"/>
          </p:cNvSpPr>
          <p:nvPr>
            <p:ph type="ftr" sz="quarter" idx="11"/>
          </p:nvPr>
        </p:nvSpPr>
        <p:spPr/>
        <p:txBody>
          <a:bodyPr/>
          <a:lstStyle/>
          <a:p>
            <a:r>
              <a:rPr lang="en-US"/>
              <a:t>1 https://www.gartner.com/en/documents/3906929/2019-ceo-survey-the-year-of-challenged-growth</a:t>
            </a:r>
          </a:p>
        </p:txBody>
      </p:sp>
      <p:sp>
        <p:nvSpPr>
          <p:cNvPr id="4" name="Slide Number Placeholder 3">
            <a:extLst>
              <a:ext uri="{FF2B5EF4-FFF2-40B4-BE49-F238E27FC236}">
                <a16:creationId xmlns:a16="http://schemas.microsoft.com/office/drawing/2014/main" id="{4CAE7DA3-07D6-4BAA-9568-051978973F0A}"/>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14914513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1447-9FD6-4E53-9B76-9A3C6E9AF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07A26D-80B5-40C5-802C-A46140D886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4A3B31-BADA-4CB0-B468-DF8307F49A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521686-BCB7-4C3D-B936-CD67830C5F0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33F2564-E345-4934-A61B-01C897FF2AAE}"/>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EB491193-95DE-44A2-9D79-440AB06DFF4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75325817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7BA4-63D6-4255-955F-A766E57F0A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FE7FF3-E5A8-4F29-860C-B06E34C0D0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323460-56AD-444C-949C-51D84828B1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59009D-5CA7-4804-A293-9D2E0FAAE9D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E589F22-CE27-49A2-BCB2-7467458B9BC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74DE57D8-5D16-493C-8C7A-9F3832029F3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13626284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1C5D-1E17-44D6-8133-CE7CEAC365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3C4C5C-6E7B-44E4-A3A1-B01064C22F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474C9-473A-45B5-BCC7-303E2F4778A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525BFAA-61F1-4911-AB4C-07ADB9E7D2E4}"/>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5281997F-31E1-458A-B243-66C596DBF4AC}"/>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821534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23E8D3-2FD7-4975-A1FC-B2EB048541BA}"/>
              </a:ext>
            </a:extLst>
          </p:cNvPr>
          <p:cNvSpPr>
            <a:spLocks noGrp="1"/>
          </p:cNvSpPr>
          <p:nvPr>
            <p:ph type="dt" sz="half" idx="10"/>
          </p:nvPr>
        </p:nvSpPr>
        <p:spPr/>
        <p:txBody>
          <a:bodyPr/>
          <a:lstStyle/>
          <a:p>
            <a:fld id="{329C081E-9B66-4AF8-A649-B70F0DB58386}" type="datetimeFigureOut">
              <a:rPr lang="en-US" smtClean="0"/>
              <a:t>11/26/2021</a:t>
            </a:fld>
            <a:endParaRPr lang="en-US"/>
          </a:p>
        </p:txBody>
      </p:sp>
      <p:sp>
        <p:nvSpPr>
          <p:cNvPr id="3" name="Footer Placeholder 2">
            <a:extLst>
              <a:ext uri="{FF2B5EF4-FFF2-40B4-BE49-F238E27FC236}">
                <a16:creationId xmlns:a16="http://schemas.microsoft.com/office/drawing/2014/main" id="{A4AAEDB6-4567-42B8-B06B-7FC999F360E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D792AA-CA14-4882-8724-DF48B3FB9924}"/>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142276159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0F6349-82D9-4028-8BD2-430E3907D9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182BDB-727E-489C-A64E-C789B776A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8BE732-96EF-48BF-A20F-76BBAE10BB1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6D30F05-C976-404C-9026-B86227E6762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D0F60E58-6869-4B95-B594-F8F74C83289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70711163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04090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6201509"/>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1 https://www.gartner.com/en/documents/3906929/2019-ceo-survey-the-year-of-challenged-growth</a:t>
            </a:r>
          </a:p>
        </p:txBody>
      </p:sp>
    </p:spTree>
    <p:extLst>
      <p:ext uri="{BB962C8B-B14F-4D97-AF65-F5344CB8AC3E}">
        <p14:creationId xmlns:p14="http://schemas.microsoft.com/office/powerpoint/2010/main" val="373711043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15523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9_Macbook Mockup">
    <p:spTree>
      <p:nvGrpSpPr>
        <p:cNvPr id="1" name=""/>
        <p:cNvGrpSpPr/>
        <p:nvPr/>
      </p:nvGrpSpPr>
      <p:grpSpPr>
        <a:xfrm>
          <a:off x="0" y="0"/>
          <a:ext cx="0" cy="0"/>
          <a:chOff x="0" y="0"/>
          <a:chExt cx="0" cy="0"/>
        </a:xfrm>
      </p:grpSpPr>
      <p:sp>
        <p:nvSpPr>
          <p:cNvPr id="17" name="Picture Placeholder 4"/>
          <p:cNvSpPr>
            <a:spLocks noGrp="1"/>
          </p:cNvSpPr>
          <p:nvPr>
            <p:ph type="pic" sz="quarter" idx="14"/>
          </p:nvPr>
        </p:nvSpPr>
        <p:spPr>
          <a:xfrm>
            <a:off x="6096000" y="0"/>
            <a:ext cx="6096000" cy="4506875"/>
          </a:xfrm>
          <a:prstGeom prst="rect">
            <a:avLst/>
          </a:prstGeom>
          <a:solidFill>
            <a:schemeClr val="bg1">
              <a:lumMod val="95000"/>
            </a:schemeClr>
          </a:solidFill>
        </p:spPr>
        <p:txBody>
          <a:bodyPr>
            <a:normAutofit/>
          </a:bodyPr>
          <a:lstStyle>
            <a:lvl1pPr>
              <a:defRPr sz="1000"/>
            </a:lvl1pPr>
          </a:lstStyle>
          <a:p>
            <a:endParaRPr lang="en-US"/>
          </a:p>
        </p:txBody>
      </p:sp>
    </p:spTree>
    <p:extLst>
      <p:ext uri="{BB962C8B-B14F-4D97-AF65-F5344CB8AC3E}">
        <p14:creationId xmlns:p14="http://schemas.microsoft.com/office/powerpoint/2010/main" val="294721152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10971431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35483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402710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871247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500F1-796B-4F5C-93D7-3009862BE1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B51011E-4495-40F9-8E1D-F8B07E412D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930CDEC-FCFA-4F33-B687-DD864F3F4C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BC6BA5-478F-4CF2-A822-2B99782CCC59}"/>
              </a:ext>
            </a:extLst>
          </p:cNvPr>
          <p:cNvSpPr>
            <a:spLocks noGrp="1"/>
          </p:cNvSpPr>
          <p:nvPr>
            <p:ph type="dt" sz="half" idx="10"/>
          </p:nvPr>
        </p:nvSpPr>
        <p:spPr/>
        <p:txBody>
          <a:bodyPr/>
          <a:lstStyle/>
          <a:p>
            <a:fld id="{329C081E-9B66-4AF8-A649-B70F0DB58386}" type="datetimeFigureOut">
              <a:rPr lang="en-US" smtClean="0"/>
              <a:t>11/26/2021</a:t>
            </a:fld>
            <a:endParaRPr lang="en-US"/>
          </a:p>
        </p:txBody>
      </p:sp>
      <p:sp>
        <p:nvSpPr>
          <p:cNvPr id="6" name="Footer Placeholder 5">
            <a:extLst>
              <a:ext uri="{FF2B5EF4-FFF2-40B4-BE49-F238E27FC236}">
                <a16:creationId xmlns:a16="http://schemas.microsoft.com/office/drawing/2014/main" id="{FD052562-8665-42C0-BE23-BD5D3AC42B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39FED4-64A6-42FC-84E5-BF8E6546A95E}"/>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72184896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slide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7168280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61484467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352487265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63637433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548561719"/>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p:nvPicPr>
        <p:blipFill rotWithShape="1">
          <a:blip r:embed="rId3">
            <a:extLst>
              <a:ext uri="{28A0092B-C50C-407E-A947-70E740481C1C}">
                <a14:useLocalDpi xmlns:a14="http://schemas.microsoft.com/office/drawing/2010/main" val="0"/>
              </a:ext>
            </a:extLst>
          </a:blip>
          <a:srcRect l="7868" t="8847" r="8127" b="8616"/>
          <a:stretch/>
        </p:blipFill>
        <p:spPr>
          <a:xfrm>
            <a:off x="6111901" y="0"/>
            <a:ext cx="6080099" cy="6858000"/>
          </a:xfrm>
          <a:prstGeom prst="rect">
            <a:avLst/>
          </a:prstGeom>
        </p:spPr>
      </p:pic>
    </p:spTree>
    <p:extLst>
      <p:ext uri="{BB962C8B-B14F-4D97-AF65-F5344CB8AC3E}">
        <p14:creationId xmlns:p14="http://schemas.microsoft.com/office/powerpoint/2010/main" val="117368935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64474986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1205280392"/>
      </p:ext>
    </p:extLst>
  </p:cSld>
  <p:clrMapOvr>
    <a:masterClrMapping/>
  </p:clrMapOvr>
  <p:transition>
    <p:fade/>
  </p:transition>
  <p:hf sldNum="0"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p:nvPicPr>
        <p:blipFill rotWithShape="1">
          <a:blip r:embed="rId3">
            <a:extLst>
              <a:ext uri="{28A0092B-C50C-407E-A947-70E740481C1C}">
                <a14:useLocalDpi xmlns:a14="http://schemas.microsoft.com/office/drawing/2010/main" val="0"/>
              </a:ext>
            </a:extLst>
          </a:blip>
          <a:srcRect l="985" t="985"/>
          <a:stretch/>
        </p:blipFill>
        <p:spPr>
          <a:xfrm>
            <a:off x="6218210" y="0"/>
            <a:ext cx="5973790" cy="6858000"/>
          </a:xfrm>
          <a:prstGeom prst="rect">
            <a:avLst/>
          </a:prstGeom>
        </p:spPr>
      </p:pic>
    </p:spTree>
    <p:extLst>
      <p:ext uri="{BB962C8B-B14F-4D97-AF65-F5344CB8AC3E}">
        <p14:creationId xmlns:p14="http://schemas.microsoft.com/office/powerpoint/2010/main" val="1209038980"/>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1056803071"/>
      </p:ext>
    </p:extLst>
  </p:cSld>
  <p:clrMapOvr>
    <a:masterClrMapping/>
  </p:clrMapOvr>
  <p:transition>
    <p:fade/>
  </p:transition>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8F925-04C9-4E56-82FC-CC7AC0F733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A2EDB0E-6CEB-4CE9-A3B9-77C1F00EF5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C0D832-38C5-4AB5-92E4-3742BE0D82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D15A33-3321-4FB6-BB57-86F71F7FE702}"/>
              </a:ext>
            </a:extLst>
          </p:cNvPr>
          <p:cNvSpPr>
            <a:spLocks noGrp="1"/>
          </p:cNvSpPr>
          <p:nvPr>
            <p:ph type="dt" sz="half" idx="10"/>
          </p:nvPr>
        </p:nvSpPr>
        <p:spPr/>
        <p:txBody>
          <a:bodyPr/>
          <a:lstStyle/>
          <a:p>
            <a:fld id="{329C081E-9B66-4AF8-A649-B70F0DB58386}" type="datetimeFigureOut">
              <a:rPr lang="en-US" smtClean="0"/>
              <a:t>11/26/2021</a:t>
            </a:fld>
            <a:endParaRPr lang="en-US"/>
          </a:p>
        </p:txBody>
      </p:sp>
      <p:sp>
        <p:nvSpPr>
          <p:cNvPr id="6" name="Footer Placeholder 5">
            <a:extLst>
              <a:ext uri="{FF2B5EF4-FFF2-40B4-BE49-F238E27FC236}">
                <a16:creationId xmlns:a16="http://schemas.microsoft.com/office/drawing/2014/main" id="{15E263F4-0368-4AD3-A466-12C0BAFE54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1B7E24-9F62-4A74-8226-7D3B59D3CD3C}"/>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342227123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12491274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3778110258"/>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24072489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4349268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68448256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139" r="827" b="-1"/>
          <a:stretch/>
        </p:blipFill>
        <p:spPr>
          <a:xfrm>
            <a:off x="8144083" y="1599720"/>
            <a:ext cx="3609417" cy="3103720"/>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536" t="279" r="204" b="-1"/>
          <a:stretch/>
        </p:blipFill>
        <p:spPr>
          <a:xfrm>
            <a:off x="4309002" y="1599721"/>
            <a:ext cx="3612531" cy="3099394"/>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827"/>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5818321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46110998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66219590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Section title 1">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35166845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2979848942"/>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33" Type="http://schemas.openxmlformats.org/officeDocument/2006/relationships/image" Target="../media/image3.emf"/><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29" Type="http://schemas.openxmlformats.org/officeDocument/2006/relationships/slideLayout" Target="../slideLayouts/slideLayout57.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32" Type="http://schemas.openxmlformats.org/officeDocument/2006/relationships/theme" Target="../theme/theme3.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31" Type="http://schemas.openxmlformats.org/officeDocument/2006/relationships/slideLayout" Target="../slideLayouts/slideLayout59.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 Id="rId30" Type="http://schemas.openxmlformats.org/officeDocument/2006/relationships/slideLayout" Target="../slideLayouts/slideLayout58.xml"/><Relationship Id="rId8"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10" Type="http://schemas.openxmlformats.org/officeDocument/2006/relationships/slideLayout" Target="../slideLayouts/slideLayout69.xml"/><Relationship Id="rId19" Type="http://schemas.openxmlformats.org/officeDocument/2006/relationships/theme" Target="../theme/theme4.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9" Type="http://schemas.openxmlformats.org/officeDocument/2006/relationships/slideLayout" Target="../slideLayouts/slideLayout116.xml"/><Relationship Id="rId21" Type="http://schemas.openxmlformats.org/officeDocument/2006/relationships/slideLayout" Target="../slideLayouts/slideLayout98.xml"/><Relationship Id="rId34" Type="http://schemas.openxmlformats.org/officeDocument/2006/relationships/slideLayout" Target="../slideLayouts/slideLayout111.xml"/><Relationship Id="rId42" Type="http://schemas.openxmlformats.org/officeDocument/2006/relationships/slideLayout" Target="../slideLayouts/slideLayout119.xml"/><Relationship Id="rId7" Type="http://schemas.openxmlformats.org/officeDocument/2006/relationships/slideLayout" Target="../slideLayouts/slideLayout8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9" Type="http://schemas.openxmlformats.org/officeDocument/2006/relationships/slideLayout" Target="../slideLayouts/slideLayout106.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slideLayout" Target="../slideLayouts/slideLayout109.xml"/><Relationship Id="rId37" Type="http://schemas.openxmlformats.org/officeDocument/2006/relationships/slideLayout" Target="../slideLayouts/slideLayout114.xml"/><Relationship Id="rId40" Type="http://schemas.openxmlformats.org/officeDocument/2006/relationships/slideLayout" Target="../slideLayouts/slideLayout117.xml"/><Relationship Id="rId45" Type="http://schemas.openxmlformats.org/officeDocument/2006/relationships/theme" Target="../theme/theme5.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36" Type="http://schemas.openxmlformats.org/officeDocument/2006/relationships/slideLayout" Target="../slideLayouts/slideLayout113.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31" Type="http://schemas.openxmlformats.org/officeDocument/2006/relationships/slideLayout" Target="../slideLayouts/slideLayout108.xml"/><Relationship Id="rId44" Type="http://schemas.openxmlformats.org/officeDocument/2006/relationships/slideLayout" Target="../slideLayouts/slideLayout121.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 Id="rId35" Type="http://schemas.openxmlformats.org/officeDocument/2006/relationships/slideLayout" Target="../slideLayouts/slideLayout112.xml"/><Relationship Id="rId43" Type="http://schemas.openxmlformats.org/officeDocument/2006/relationships/slideLayout" Target="../slideLayouts/slideLayout120.xml"/><Relationship Id="rId8" Type="http://schemas.openxmlformats.org/officeDocument/2006/relationships/slideLayout" Target="../slideLayouts/slideLayout85.xml"/><Relationship Id="rId3" Type="http://schemas.openxmlformats.org/officeDocument/2006/relationships/slideLayout" Target="../slideLayouts/slideLayout80.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33" Type="http://schemas.openxmlformats.org/officeDocument/2006/relationships/slideLayout" Target="../slideLayouts/slideLayout110.xml"/><Relationship Id="rId38" Type="http://schemas.openxmlformats.org/officeDocument/2006/relationships/slideLayout" Target="../slideLayouts/slideLayout115.xml"/><Relationship Id="rId46" Type="http://schemas.openxmlformats.org/officeDocument/2006/relationships/image" Target="../media/image12.png"/><Relationship Id="rId20" Type="http://schemas.openxmlformats.org/officeDocument/2006/relationships/slideLayout" Target="../slideLayouts/slideLayout97.xml"/><Relationship Id="rId41" Type="http://schemas.openxmlformats.org/officeDocument/2006/relationships/slideLayout" Target="../slideLayouts/slideLayout118.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26" Type="http://schemas.openxmlformats.org/officeDocument/2006/relationships/slideLayout" Target="../slideLayouts/slideLayout147.xml"/><Relationship Id="rId3" Type="http://schemas.openxmlformats.org/officeDocument/2006/relationships/slideLayout" Target="../slideLayouts/slideLayout124.xml"/><Relationship Id="rId21" Type="http://schemas.openxmlformats.org/officeDocument/2006/relationships/slideLayout" Target="../slideLayouts/slideLayout142.xml"/><Relationship Id="rId34" Type="http://schemas.openxmlformats.org/officeDocument/2006/relationships/image" Target="../media/image12.png"/><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5" Type="http://schemas.openxmlformats.org/officeDocument/2006/relationships/slideLayout" Target="../slideLayouts/slideLayout146.xml"/><Relationship Id="rId33" Type="http://schemas.openxmlformats.org/officeDocument/2006/relationships/theme" Target="../theme/theme6.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slideLayout" Target="../slideLayouts/slideLayout141.xml"/><Relationship Id="rId29" Type="http://schemas.openxmlformats.org/officeDocument/2006/relationships/slideLayout" Target="../slideLayouts/slideLayout150.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24" Type="http://schemas.openxmlformats.org/officeDocument/2006/relationships/slideLayout" Target="../slideLayouts/slideLayout145.xml"/><Relationship Id="rId32" Type="http://schemas.openxmlformats.org/officeDocument/2006/relationships/slideLayout" Target="../slideLayouts/slideLayout153.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23" Type="http://schemas.openxmlformats.org/officeDocument/2006/relationships/slideLayout" Target="../slideLayouts/slideLayout144.xml"/><Relationship Id="rId28" Type="http://schemas.openxmlformats.org/officeDocument/2006/relationships/slideLayout" Target="../slideLayouts/slideLayout149.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31" Type="http://schemas.openxmlformats.org/officeDocument/2006/relationships/slideLayout" Target="../slideLayouts/slideLayout152.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slideLayout" Target="../slideLayouts/slideLayout143.xml"/><Relationship Id="rId27" Type="http://schemas.openxmlformats.org/officeDocument/2006/relationships/slideLayout" Target="../slideLayouts/slideLayout148.xml"/><Relationship Id="rId30" Type="http://schemas.openxmlformats.org/officeDocument/2006/relationships/slideLayout" Target="../slideLayouts/slideLayout151.xml"/><Relationship Id="rId8" Type="http://schemas.openxmlformats.org/officeDocument/2006/relationships/slideLayout" Target="../slideLayouts/slideLayout1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B88B61-F3D3-4C1A-B77F-8EE5445D64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CE67BD7-3602-499A-91C1-3F30D8F567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C39313-CE5E-400B-8A61-852B72DDE1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9C081E-9B66-4AF8-A649-B70F0DB58386}" type="datetimeFigureOut">
              <a:rPr lang="en-US" smtClean="0"/>
              <a:t>11/26/2021</a:t>
            </a:fld>
            <a:endParaRPr lang="en-US"/>
          </a:p>
        </p:txBody>
      </p:sp>
      <p:sp>
        <p:nvSpPr>
          <p:cNvPr id="5" name="Footer Placeholder 4">
            <a:extLst>
              <a:ext uri="{FF2B5EF4-FFF2-40B4-BE49-F238E27FC236}">
                <a16:creationId xmlns:a16="http://schemas.microsoft.com/office/drawing/2014/main" id="{8D5C2582-A9B7-44C8-8584-2BD00F97DD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9390BBA-39AC-44CA-9933-89EE0FE7F1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D656A0-9C83-4D20-9FEF-7ABAD3B2106F}" type="slidenum">
              <a:rPr lang="en-US" smtClean="0"/>
              <a:t>‹#›</a:t>
            </a:fld>
            <a:endParaRPr lang="en-US"/>
          </a:p>
        </p:txBody>
      </p:sp>
    </p:spTree>
    <p:extLst>
      <p:ext uri="{BB962C8B-B14F-4D97-AF65-F5344CB8AC3E}">
        <p14:creationId xmlns:p14="http://schemas.microsoft.com/office/powerpoint/2010/main" val="21018041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6D5573-CF18-469A-AC9A-ECA4E899BB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E4F6A1-A70C-4995-A218-B655B339CC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192D5B-7246-4B6F-8B9B-5334CD950C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945038E-EFB6-4A00-B9DD-CD350C0E51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D998D26-327D-473D-92DF-90FDFFAA2F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A4B71F-1E90-49CA-A44C-B683252D884E}" type="slidenum">
              <a:rPr lang="en-US" smtClean="0"/>
              <a:t>‹#›</a:t>
            </a:fld>
            <a:endParaRPr lang="en-US"/>
          </a:p>
        </p:txBody>
      </p:sp>
    </p:spTree>
    <p:extLst>
      <p:ext uri="{BB962C8B-B14F-4D97-AF65-F5344CB8AC3E}">
        <p14:creationId xmlns:p14="http://schemas.microsoft.com/office/powerpoint/2010/main" val="396339670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22858720"/>
      </p:ext>
    </p:extLst>
  </p:cSld>
  <p:clrMap bg1="dk1" tx1="lt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0" r:id="rId28"/>
    <p:sldLayoutId id="2147483721" r:id="rId29"/>
    <p:sldLayoutId id="2147483722" r:id="rId30"/>
    <p:sldLayoutId id="214748372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6D5573-CF18-469A-AC9A-ECA4E899BB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E4F6A1-A70C-4995-A218-B655B339CC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192D5B-7246-4B6F-8B9B-5334CD950C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945038E-EFB6-4A00-B9DD-CD350C0E51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D998D26-327D-473D-92DF-90FDFFAA2F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A4B71F-1E90-49CA-A44C-B683252D884E}" type="slidenum">
              <a:rPr lang="en-US" smtClean="0"/>
              <a:t>‹#›</a:t>
            </a:fld>
            <a:endParaRPr lang="en-US"/>
          </a:p>
        </p:txBody>
      </p:sp>
    </p:spTree>
    <p:extLst>
      <p:ext uri="{BB962C8B-B14F-4D97-AF65-F5344CB8AC3E}">
        <p14:creationId xmlns:p14="http://schemas.microsoft.com/office/powerpoint/2010/main" val="3180328492"/>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4148128722"/>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 id="2147483770" r:id="rId27"/>
    <p:sldLayoutId id="2147483771" r:id="rId28"/>
    <p:sldLayoutId id="2147483772" r:id="rId29"/>
    <p:sldLayoutId id="2147483773" r:id="rId30"/>
    <p:sldLayoutId id="2147483774" r:id="rId31"/>
    <p:sldLayoutId id="2147483775" r:id="rId32"/>
    <p:sldLayoutId id="2147483776" r:id="rId33"/>
    <p:sldLayoutId id="2147483777" r:id="rId34"/>
    <p:sldLayoutId id="2147483778" r:id="rId35"/>
    <p:sldLayoutId id="2147483779" r:id="rId36"/>
    <p:sldLayoutId id="2147483780" r:id="rId37"/>
    <p:sldLayoutId id="2147483781" r:id="rId38"/>
    <p:sldLayoutId id="2147483782" r:id="rId39"/>
    <p:sldLayoutId id="2147483783" r:id="rId40"/>
    <p:sldLayoutId id="2147483784" r:id="rId41"/>
    <p:sldLayoutId id="2147483785" r:id="rId42"/>
    <p:sldLayoutId id="2147483786" r:id="rId43"/>
    <p:sldLayoutId id="2147483787" r:id="rId44"/>
  </p:sldLayoutIdLst>
  <p:transition>
    <p:fade/>
  </p:transition>
  <p:hf sldNum="0" hdr="0" ft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2981010761"/>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Lst>
  <p:transition>
    <p:fade/>
  </p:transition>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0.xml"/></Relationships>
</file>

<file path=ppt/slides/_rels/slide1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hyperlink" Target="https://www.ibm.com/security/digital-assets/cost-data-breach-report/#/" TargetMode="External"/><Relationship Id="rId2" Type="http://schemas.openxmlformats.org/officeDocument/2006/relationships/notesSlide" Target="../notesSlides/notesSlide3.xml"/><Relationship Id="rId1" Type="http://schemas.openxmlformats.org/officeDocument/2006/relationships/slideLayout" Target="../slideLayouts/slideLayout141.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4.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svg"/><Relationship Id="rId3" Type="http://schemas.openxmlformats.org/officeDocument/2006/relationships/notesSlide" Target="../notesSlides/notesSlide4.xml"/><Relationship Id="rId7" Type="http://schemas.openxmlformats.org/officeDocument/2006/relationships/image" Target="../media/image50.svg"/><Relationship Id="rId12" Type="http://schemas.openxmlformats.org/officeDocument/2006/relationships/image" Target="../media/image55.png"/><Relationship Id="rId2" Type="http://schemas.openxmlformats.org/officeDocument/2006/relationships/slideLayout" Target="../slideLayouts/slideLayout111.xml"/><Relationship Id="rId1" Type="http://schemas.openxmlformats.org/officeDocument/2006/relationships/tags" Target="../tags/tag1.xml"/><Relationship Id="rId6" Type="http://schemas.openxmlformats.org/officeDocument/2006/relationships/image" Target="../media/image49.png"/><Relationship Id="rId11" Type="http://schemas.openxmlformats.org/officeDocument/2006/relationships/image" Target="../media/image54.svg"/><Relationship Id="rId5" Type="http://schemas.openxmlformats.org/officeDocument/2006/relationships/image" Target="../media/image48.sv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sv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2.xml"/><Relationship Id="rId1" Type="http://schemas.openxmlformats.org/officeDocument/2006/relationships/tags" Target="../tags/tag2.xml"/><Relationship Id="rId5" Type="http://schemas.openxmlformats.org/officeDocument/2006/relationships/image" Target="../media/image57.png"/><Relationship Id="rId4" Type="http://schemas.openxmlformats.org/officeDocument/2006/relationships/hyperlink" Target="https://aka.ms/wellarchitecture/framework" TargetMode="Externa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4.xml"/><Relationship Id="rId1" Type="http://schemas.openxmlformats.org/officeDocument/2006/relationships/tags" Target="../tags/tag3.xml"/><Relationship Id="rId5" Type="http://schemas.openxmlformats.org/officeDocument/2006/relationships/image" Target="../media/image57.png"/><Relationship Id="rId4" Type="http://schemas.openxmlformats.org/officeDocument/2006/relationships/hyperlink" Target="https://aka.ms/wellarchitected/framework" TargetMode="Externa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4.xml"/><Relationship Id="rId1" Type="http://schemas.openxmlformats.org/officeDocument/2006/relationships/tags" Target="../tags/tag4.xml"/><Relationship Id="rId5" Type="http://schemas.openxmlformats.org/officeDocument/2006/relationships/image" Target="../media/image57.png"/><Relationship Id="rId4" Type="http://schemas.openxmlformats.org/officeDocument/2006/relationships/hyperlink" Target="https://aka.ms/wellarchitected/framework"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0.bin"/><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3.jpg"/><Relationship Id="rId5" Type="http://schemas.openxmlformats.org/officeDocument/2006/relationships/image" Target="../media/image62.jpg"/><Relationship Id="rId4" Type="http://schemas.openxmlformats.org/officeDocument/2006/relationships/image" Target="../media/image61.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50024" y="1775364"/>
            <a:ext cx="10854270" cy="1793104"/>
          </a:xfrm>
        </p:spPr>
        <p:txBody>
          <a:bodyPr/>
          <a:lstStyle/>
          <a:p>
            <a:r>
              <a:rPr lang="en-US" sz="3600">
                <a:solidFill>
                  <a:srgbClr val="0070C0"/>
                </a:solidFill>
                <a:cs typeface="Aharoni" panose="020B0604020202020204" pitchFamily="2" charset="-79"/>
              </a:rPr>
              <a:t>Microsoft</a:t>
            </a:r>
            <a:r>
              <a:rPr lang="en-US" sz="4000" spc="-147">
                <a:solidFill>
                  <a:srgbClr val="44C4D9"/>
                </a:solidFill>
                <a:latin typeface="Segoe UI Semibold" panose="020B0702040204020203" pitchFamily="34" charset="0"/>
                <a:cs typeface="Segoe UI Semibold" panose="020B0702040204020203" pitchFamily="34" charset="0"/>
              </a:rPr>
              <a:t> </a:t>
            </a:r>
            <a:r>
              <a:rPr lang="en-US" sz="3600">
                <a:solidFill>
                  <a:srgbClr val="0070C0"/>
                </a:solidFill>
                <a:cs typeface="Aharoni" panose="020B0604020202020204" pitchFamily="2" charset="-79"/>
              </a:rPr>
              <a:t>Azure</a:t>
            </a:r>
            <a:r>
              <a:rPr lang="en-US" sz="3600" spc="-147">
                <a:solidFill>
                  <a:srgbClr val="44C4D9"/>
                </a:solidFill>
                <a:latin typeface="Segoe UI Semibold" panose="020B0702040204020203" pitchFamily="34" charset="0"/>
                <a:cs typeface="Segoe UI Semibold" panose="020B0702040204020203" pitchFamily="34" charset="0"/>
              </a:rPr>
              <a:t> </a:t>
            </a:r>
            <a:r>
              <a:rPr lang="en-US" sz="3600" spc="-147">
                <a:solidFill>
                  <a:schemeClr val="bg1"/>
                </a:solidFill>
                <a:latin typeface="Segoe UI Semibold" panose="020B0702040204020203" pitchFamily="34" charset="0"/>
                <a:cs typeface="Segoe UI Semibold" panose="020B0702040204020203" pitchFamily="34" charset="0"/>
              </a:rPr>
              <a:t>Well-Architected Framework</a:t>
            </a:r>
            <a:endParaRPr lang="en-US" sz="3400" b="1">
              <a:solidFill>
                <a:srgbClr val="0070C0"/>
              </a:solidFill>
              <a:latin typeface="Segoe UI Semilight" panose="020B0402040204020203" pitchFamily="34" charset="0"/>
              <a:cs typeface="Segoe UI Semilight" panose="020B0402040204020203" pitchFamily="34" charset="0"/>
            </a:endParaRPr>
          </a:p>
        </p:txBody>
      </p:sp>
      <p:sp>
        <p:nvSpPr>
          <p:cNvPr id="6" name="Text Placeholder 5">
            <a:extLst>
              <a:ext uri="{FF2B5EF4-FFF2-40B4-BE49-F238E27FC236}">
                <a16:creationId xmlns:a16="http://schemas.microsoft.com/office/drawing/2014/main" id="{ABA12F99-4DE6-42BB-BAC0-32965280D26D}"/>
              </a:ext>
            </a:extLst>
          </p:cNvPr>
          <p:cNvSpPr>
            <a:spLocks noGrp="1"/>
          </p:cNvSpPr>
          <p:nvPr>
            <p:ph type="body" sz="quarter" idx="15"/>
          </p:nvPr>
        </p:nvSpPr>
        <p:spPr>
          <a:xfrm>
            <a:off x="442466" y="4350114"/>
            <a:ext cx="9602819" cy="1253732"/>
          </a:xfrm>
        </p:spPr>
        <p:txBody>
          <a:bodyPr>
            <a:normAutofit/>
          </a:bodyPr>
          <a:lstStyle/>
          <a:p>
            <a:pPr marL="0" indent="0">
              <a:spcBef>
                <a:spcPts val="0"/>
              </a:spcBef>
              <a:buNone/>
            </a:pPr>
            <a:r>
              <a:rPr lang="en-US" sz="2400">
                <a:latin typeface="Segoe UI Semilight" panose="020B0402040204020203" pitchFamily="34" charset="0"/>
                <a:cs typeface="Segoe UI Semilight" panose="020B0402040204020203" pitchFamily="34" charset="0"/>
              </a:rPr>
              <a:t>[Name]</a:t>
            </a:r>
          </a:p>
          <a:p>
            <a:pPr marL="0" indent="0">
              <a:spcBef>
                <a:spcPts val="0"/>
              </a:spcBef>
              <a:buNone/>
            </a:pPr>
            <a:r>
              <a:rPr lang="en-US">
                <a:latin typeface="Segoe UI Semilight" panose="020B0402040204020203" pitchFamily="34" charset="0"/>
                <a:cs typeface="Segoe UI Semilight" panose="020B0402040204020203" pitchFamily="34" charset="0"/>
              </a:rPr>
              <a:t>[Title]</a:t>
            </a:r>
          </a:p>
          <a:p>
            <a:pPr marL="0" indent="0">
              <a:spcBef>
                <a:spcPts val="0"/>
              </a:spcBef>
              <a:buNone/>
            </a:pPr>
            <a:r>
              <a:rPr lang="en-US">
                <a:latin typeface="Segoe UI Semilight" panose="020B0402040204020203" pitchFamily="34" charset="0"/>
                <a:cs typeface="Segoe UI Semilight" panose="020B0402040204020203" pitchFamily="34" charset="0"/>
              </a:rPr>
              <a:t>[Organization Name]</a:t>
            </a:r>
          </a:p>
        </p:txBody>
      </p:sp>
    </p:spTree>
    <p:extLst>
      <p:ext uri="{BB962C8B-B14F-4D97-AF65-F5344CB8AC3E}">
        <p14:creationId xmlns:p14="http://schemas.microsoft.com/office/powerpoint/2010/main" val="145259068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92F025-1776-4403-B9D2-623921B955C4}"/>
              </a:ext>
            </a:extLst>
          </p:cNvPr>
          <p:cNvSpPr txBox="1"/>
          <p:nvPr/>
        </p:nvSpPr>
        <p:spPr>
          <a:xfrm>
            <a:off x="838200" y="416103"/>
            <a:ext cx="10108915" cy="1015663"/>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a:t>
            </a:r>
            <a:r>
              <a:rPr lang="en-US" sz="2400" b="1" dirty="0" err="1">
                <a:latin typeface="Segoe UI" panose="020B0502040204020203" pitchFamily="34" charset="0"/>
                <a:cs typeface="Segoe UI" panose="020B0502040204020203" pitchFamily="34" charset="0"/>
              </a:rPr>
              <a:t>Domain_Title</a:t>
            </a:r>
            <a:r>
              <a:rPr lang="en-US" sz="2400" b="1" dirty="0">
                <a:latin typeface="Segoe UI" panose="020B0502040204020203" pitchFamily="34" charset="0"/>
                <a:cs typeface="Segoe UI" panose="020B0502040204020203" pitchFamily="34" charset="0"/>
              </a:rPr>
              <a:t>]</a:t>
            </a:r>
            <a:br>
              <a:rPr lang="en-US" dirty="0"/>
            </a:br>
            <a:br>
              <a:rPr lang="en-US" dirty="0"/>
            </a:br>
            <a:endParaRPr lang="en-US" dirty="0"/>
          </a:p>
        </p:txBody>
      </p:sp>
      <p:sp>
        <p:nvSpPr>
          <p:cNvPr id="7" name="TextBox 6">
            <a:extLst>
              <a:ext uri="{FF2B5EF4-FFF2-40B4-BE49-F238E27FC236}">
                <a16:creationId xmlns:a16="http://schemas.microsoft.com/office/drawing/2014/main" id="{084211DB-3DD5-4181-9098-B93AE002E96E}"/>
              </a:ext>
            </a:extLst>
          </p:cNvPr>
          <p:cNvSpPr txBox="1"/>
          <p:nvPr/>
        </p:nvSpPr>
        <p:spPr>
          <a:xfrm>
            <a:off x="1044700" y="3400536"/>
            <a:ext cx="1933449" cy="646331"/>
          </a:xfrm>
          <a:prstGeom prst="rect">
            <a:avLst/>
          </a:prstGeom>
          <a:noFill/>
        </p:spPr>
        <p:txBody>
          <a:bodyPr wrap="square" rtlCol="0">
            <a:spAutoFit/>
          </a:bodyPr>
          <a:lstStyle/>
          <a:p>
            <a:pPr algn="ctr"/>
            <a:r>
              <a:rPr lang="en-US" b="1" dirty="0">
                <a:latin typeface="Segoe UI" panose="020B0502040204020203" pitchFamily="34" charset="0"/>
                <a:cs typeface="Segoe UI" panose="020B0502040204020203" pitchFamily="34" charset="0"/>
              </a:rPr>
              <a:t>Focus Area Capability Score</a:t>
            </a:r>
          </a:p>
        </p:txBody>
      </p:sp>
      <p:sp>
        <p:nvSpPr>
          <p:cNvPr id="8" name="TextBox 7">
            <a:extLst>
              <a:ext uri="{FF2B5EF4-FFF2-40B4-BE49-F238E27FC236}">
                <a16:creationId xmlns:a16="http://schemas.microsoft.com/office/drawing/2014/main" id="{4B5C319F-B8B1-45BD-9E8E-CE6EA54E14C4}"/>
              </a:ext>
            </a:extLst>
          </p:cNvPr>
          <p:cNvSpPr txBox="1"/>
          <p:nvPr/>
        </p:nvSpPr>
        <p:spPr>
          <a:xfrm>
            <a:off x="1434346" y="4043662"/>
            <a:ext cx="1087526" cy="461665"/>
          </a:xfrm>
          <a:prstGeom prst="rect">
            <a:avLst/>
          </a:prstGeom>
          <a:noFill/>
        </p:spPr>
        <p:txBody>
          <a:bodyPr wrap="square" rtlCol="0">
            <a:spAutoFit/>
          </a:bodyPr>
          <a:lstStyle/>
          <a:p>
            <a:pPr algn="ctr"/>
            <a:r>
              <a:rPr lang="en-US" sz="2400" b="1" dirty="0">
                <a:latin typeface="Segoe UI" panose="020B0502040204020203" pitchFamily="34" charset="0"/>
                <a:cs typeface="Segoe UI" panose="020B0502040204020203" pitchFamily="34" charset="0"/>
              </a:rPr>
              <a:t>[Sc]</a:t>
            </a:r>
          </a:p>
        </p:txBody>
      </p:sp>
      <p:sp>
        <p:nvSpPr>
          <p:cNvPr id="9" name="TextBox 8">
            <a:extLst>
              <a:ext uri="{FF2B5EF4-FFF2-40B4-BE49-F238E27FC236}">
                <a16:creationId xmlns:a16="http://schemas.microsoft.com/office/drawing/2014/main" id="{B766487E-9ACD-4696-B909-0BD529DF9077}"/>
              </a:ext>
            </a:extLst>
          </p:cNvPr>
          <p:cNvSpPr txBox="1"/>
          <p:nvPr/>
        </p:nvSpPr>
        <p:spPr>
          <a:xfrm>
            <a:off x="589529" y="4606058"/>
            <a:ext cx="3127705" cy="276999"/>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a:t>
            </a:r>
            <a:r>
              <a:rPr lang="en-US" sz="1200" dirty="0" err="1">
                <a:latin typeface="Segoe UI" panose="020B0502040204020203" pitchFamily="34" charset="0"/>
                <a:cs typeface="Segoe UI" panose="020B0502040204020203" pitchFamily="34" charset="0"/>
              </a:rPr>
              <a:t>Domain_Description</a:t>
            </a:r>
            <a:r>
              <a:rPr lang="en-US" sz="1200" dirty="0">
                <a:latin typeface="Segoe UI" panose="020B0502040204020203" pitchFamily="34" charset="0"/>
                <a:cs typeface="Segoe UI" panose="020B0502040204020203" pitchFamily="34" charset="0"/>
              </a:rPr>
              <a:t>]</a:t>
            </a:r>
          </a:p>
        </p:txBody>
      </p:sp>
      <p:pic>
        <p:nvPicPr>
          <p:cNvPr id="12" name="Picture 11" descr="A picture containing drawing&#10;&#10;Description automatically generated">
            <a:extLst>
              <a:ext uri="{FF2B5EF4-FFF2-40B4-BE49-F238E27FC236}">
                <a16:creationId xmlns:a16="http://schemas.microsoft.com/office/drawing/2014/main" id="{DD5139E9-65A9-4877-A3C4-11D1D88FB4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0203" y="6269032"/>
            <a:ext cx="1527613" cy="684687"/>
          </a:xfrm>
          <a:prstGeom prst="rect">
            <a:avLst/>
          </a:prstGeom>
        </p:spPr>
      </p:pic>
      <p:cxnSp>
        <p:nvCxnSpPr>
          <p:cNvPr id="14" name="Straight Connector 13">
            <a:extLst>
              <a:ext uri="{FF2B5EF4-FFF2-40B4-BE49-F238E27FC236}">
                <a16:creationId xmlns:a16="http://schemas.microsoft.com/office/drawing/2014/main" id="{7DFFB3DB-8742-4644-A164-270EE991FF51}"/>
              </a:ext>
            </a:extLst>
          </p:cNvPr>
          <p:cNvCxnSpPr/>
          <p:nvPr/>
        </p:nvCxnSpPr>
        <p:spPr>
          <a:xfrm>
            <a:off x="287959" y="6369978"/>
            <a:ext cx="11245065"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6DAAD99-B0A4-4450-8DD7-E1274ABD2AC4}"/>
              </a:ext>
            </a:extLst>
          </p:cNvPr>
          <p:cNvSpPr txBox="1"/>
          <p:nvPr/>
        </p:nvSpPr>
        <p:spPr>
          <a:xfrm>
            <a:off x="4037743" y="1423542"/>
            <a:ext cx="6149084" cy="307777"/>
          </a:xfrm>
          <a:prstGeom prst="rect">
            <a:avLst/>
          </a:prstGeom>
          <a:noFill/>
        </p:spPr>
        <p:txBody>
          <a:bodyPr wrap="square" rtlCol="0">
            <a:spAutoFit/>
          </a:bodyPr>
          <a:lstStyle/>
          <a:p>
            <a:r>
              <a:rPr lang="en-US" sz="1400" b="1" dirty="0">
                <a:latin typeface="Segoe UI" panose="020B0502040204020203" pitchFamily="34" charset="0"/>
                <a:cs typeface="Segoe UI" panose="020B0502040204020203" pitchFamily="34" charset="0"/>
              </a:rPr>
              <a:t>Top X out of Y recommendations:</a:t>
            </a:r>
            <a:endParaRPr lang="en-US"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16C628AB-B86D-42DC-BED2-78A954B9C5FA}"/>
              </a:ext>
            </a:extLst>
          </p:cNvPr>
          <p:cNvSpPr txBox="1"/>
          <p:nvPr/>
        </p:nvSpPr>
        <p:spPr>
          <a:xfrm>
            <a:off x="4470363" y="2065106"/>
            <a:ext cx="7041830" cy="338554"/>
          </a:xfrm>
          <a:prstGeom prst="rect">
            <a:avLst/>
          </a:prstGeom>
          <a:noFill/>
        </p:spPr>
        <p:txBody>
          <a:bodyPr wrap="square" rtlCol="0">
            <a:spAutoFit/>
          </a:bodyPr>
          <a:lstStyle/>
          <a:p>
            <a:r>
              <a:rPr lang="en-US" sz="1600" dirty="0">
                <a:latin typeface="Segoe UI" panose="020B0502040204020203" pitchFamily="34" charset="0"/>
                <a:cs typeface="Segoe UI" panose="020B0502040204020203" pitchFamily="34" charset="0"/>
              </a:rPr>
              <a:t>[Placeholder_Text_1]</a:t>
            </a:r>
          </a:p>
        </p:txBody>
      </p:sp>
      <p:sp>
        <p:nvSpPr>
          <p:cNvPr id="2" name="Rectangle 1">
            <a:extLst>
              <a:ext uri="{FF2B5EF4-FFF2-40B4-BE49-F238E27FC236}">
                <a16:creationId xmlns:a16="http://schemas.microsoft.com/office/drawing/2014/main" id="{592CADCD-60F2-4869-BD5E-6B1EFCA36D12}"/>
              </a:ext>
            </a:extLst>
          </p:cNvPr>
          <p:cNvSpPr/>
          <p:nvPr/>
        </p:nvSpPr>
        <p:spPr>
          <a:xfrm>
            <a:off x="470914" y="3067221"/>
            <a:ext cx="1047750" cy="8076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Rectangle 2">
            <a:extLst>
              <a:ext uri="{FF2B5EF4-FFF2-40B4-BE49-F238E27FC236}">
                <a16:creationId xmlns:a16="http://schemas.microsoft.com/office/drawing/2014/main" id="{A2A08287-B0DD-4BC8-8447-8BC4E10D2E1C}"/>
              </a:ext>
            </a:extLst>
          </p:cNvPr>
          <p:cNvSpPr/>
          <p:nvPr/>
        </p:nvSpPr>
        <p:spPr>
          <a:xfrm>
            <a:off x="1531393" y="3068361"/>
            <a:ext cx="1047750" cy="8076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a:extLst>
              <a:ext uri="{FF2B5EF4-FFF2-40B4-BE49-F238E27FC236}">
                <a16:creationId xmlns:a16="http://schemas.microsoft.com/office/drawing/2014/main" id="{9297CE32-1511-4B8A-BBB9-EDC68C2D4EC5}"/>
              </a:ext>
            </a:extLst>
          </p:cNvPr>
          <p:cNvSpPr/>
          <p:nvPr/>
        </p:nvSpPr>
        <p:spPr>
          <a:xfrm>
            <a:off x="2590531" y="3068458"/>
            <a:ext cx="1047750" cy="80767"/>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8" name="Straight Connector 17">
            <a:extLst>
              <a:ext uri="{FF2B5EF4-FFF2-40B4-BE49-F238E27FC236}">
                <a16:creationId xmlns:a16="http://schemas.microsoft.com/office/drawing/2014/main" id="{28AA62ED-5C89-4E21-BEA3-D3CE68733D6D}"/>
              </a:ext>
            </a:extLst>
          </p:cNvPr>
          <p:cNvCxnSpPr>
            <a:cxnSpLocks/>
          </p:cNvCxnSpPr>
          <p:nvPr/>
        </p:nvCxnSpPr>
        <p:spPr>
          <a:xfrm>
            <a:off x="509900" y="3016509"/>
            <a:ext cx="0" cy="16262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0" name="Table 28">
            <a:extLst>
              <a:ext uri="{FF2B5EF4-FFF2-40B4-BE49-F238E27FC236}">
                <a16:creationId xmlns:a16="http://schemas.microsoft.com/office/drawing/2014/main" id="{DFD0D5D0-4BC5-4C00-9740-CA903D9969DD}"/>
              </a:ext>
            </a:extLst>
          </p:cNvPr>
          <p:cNvGraphicFramePr>
            <a:graphicFrameLocks noGrp="1"/>
          </p:cNvGraphicFramePr>
          <p:nvPr>
            <p:extLst>
              <p:ext uri="{D42A27DB-BD31-4B8C-83A1-F6EECF244321}">
                <p14:modId xmlns:p14="http://schemas.microsoft.com/office/powerpoint/2010/main" val="3711636447"/>
              </p:ext>
            </p:extLst>
          </p:nvPr>
        </p:nvGraphicFramePr>
        <p:xfrm>
          <a:off x="470913" y="2807585"/>
          <a:ext cx="3167368" cy="213360"/>
        </p:xfrm>
        <a:graphic>
          <a:graphicData uri="http://schemas.openxmlformats.org/drawingml/2006/table">
            <a:tbl>
              <a:tblPr firstRow="1" bandRow="1">
                <a:effectLst/>
                <a:tableStyleId>{5C22544A-7EE6-4342-B048-85BDC9FD1C3A}</a:tableStyleId>
              </a:tblPr>
              <a:tblGrid>
                <a:gridCol w="1058069">
                  <a:extLst>
                    <a:ext uri="{9D8B030D-6E8A-4147-A177-3AD203B41FA5}">
                      <a16:colId xmlns:a16="http://schemas.microsoft.com/office/drawing/2014/main" val="444279859"/>
                    </a:ext>
                  </a:extLst>
                </a:gridCol>
                <a:gridCol w="1054100">
                  <a:extLst>
                    <a:ext uri="{9D8B030D-6E8A-4147-A177-3AD203B41FA5}">
                      <a16:colId xmlns:a16="http://schemas.microsoft.com/office/drawing/2014/main" val="4264896445"/>
                    </a:ext>
                  </a:extLst>
                </a:gridCol>
                <a:gridCol w="1055199">
                  <a:extLst>
                    <a:ext uri="{9D8B030D-6E8A-4147-A177-3AD203B41FA5}">
                      <a16:colId xmlns:a16="http://schemas.microsoft.com/office/drawing/2014/main" val="1697782480"/>
                    </a:ext>
                  </a:extLst>
                </a:gridCol>
              </a:tblGrid>
              <a:tr h="187595">
                <a:tc>
                  <a:txBody>
                    <a:bodyPr/>
                    <a:lstStyle/>
                    <a:p>
                      <a:r>
                        <a:rPr lang="en-US" sz="800" dirty="0">
                          <a:solidFill>
                            <a:schemeClr val="tx1"/>
                          </a:solidFill>
                        </a:rPr>
                        <a:t>Critical (0-33)</a:t>
                      </a:r>
                      <a:endParaRPr lang="en-AU" sz="8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800" dirty="0">
                          <a:solidFill>
                            <a:schemeClr val="tx1"/>
                          </a:solidFill>
                        </a:rPr>
                        <a:t>Moderate (34-66)</a:t>
                      </a:r>
                      <a:endParaRPr lang="en-AU" sz="8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800" dirty="0">
                          <a:solidFill>
                            <a:schemeClr val="tx1"/>
                          </a:solidFill>
                        </a:rPr>
                        <a:t>Excellent (67-100)</a:t>
                      </a:r>
                      <a:endParaRPr lang="en-AU" sz="8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2734065"/>
                  </a:ext>
                </a:extLst>
              </a:tr>
            </a:tbl>
          </a:graphicData>
        </a:graphic>
      </p:graphicFrame>
    </p:spTree>
    <p:extLst>
      <p:ext uri="{BB962C8B-B14F-4D97-AF65-F5344CB8AC3E}">
        <p14:creationId xmlns:p14="http://schemas.microsoft.com/office/powerpoint/2010/main" val="4120510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a:solidFill>
                  <a:srgbClr val="4FE7FF"/>
                </a:solidFill>
                <a:latin typeface="Segoe UI Semibold" panose="020B0502040204020203" pitchFamily="34" charset="0"/>
                <a:cs typeface="Segoe UI Semibold" panose="020B0502040204020203" pitchFamily="34" charset="0"/>
              </a:rPr>
              <a:t>Agenda</a:t>
            </a:r>
          </a:p>
        </p:txBody>
      </p:sp>
      <p:sp>
        <p:nvSpPr>
          <p:cNvPr id="2" name="TextBox 1">
            <a:extLst>
              <a:ext uri="{FF2B5EF4-FFF2-40B4-BE49-F238E27FC236}">
                <a16:creationId xmlns:a16="http://schemas.microsoft.com/office/drawing/2014/main" id="{D0D79292-2676-3343-A684-812C7C4DB8CE}"/>
              </a:ext>
            </a:extLst>
          </p:cNvPr>
          <p:cNvSpPr txBox="1"/>
          <p:nvPr/>
        </p:nvSpPr>
        <p:spPr>
          <a:xfrm>
            <a:off x="915100" y="1714814"/>
            <a:ext cx="10285914" cy="4893647"/>
          </a:xfrm>
          <a:prstGeom prst="rect">
            <a:avLst/>
          </a:prstGeom>
          <a:noFill/>
        </p:spPr>
        <p:txBody>
          <a:bodyPr wrap="square" lIns="91440" tIns="45720" rIns="91440" bIns="45720" rtlCol="0" anchor="t">
            <a:spAutoFit/>
          </a:bodyPr>
          <a:lstStyle/>
          <a:p>
            <a:pPr marL="342900" marR="0" lvl="0" indent="-342900" algn="l" defTabSz="914367" rtl="0" eaLnBrk="1" fontAlgn="auto" latinLnBrk="0" hangingPunct="1">
              <a:lnSpc>
                <a:spcPct val="100000"/>
              </a:lnSpc>
              <a:spcBef>
                <a:spcPts val="0"/>
              </a:spcBef>
              <a:spcAft>
                <a:spcPts val="0"/>
              </a:spcAft>
              <a:buClrTx/>
              <a:buSzTx/>
              <a:buFont typeface="Wingdings"/>
              <a:buChar char="§"/>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Why is being Well-Architected important?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Calibri" panose="020F0502020204030204"/>
            </a:endParaRPr>
          </a:p>
          <a:p>
            <a:pPr marL="342900" marR="0" lvl="0" indent="-342900" algn="l" defTabSz="914367" rtl="0" eaLnBrk="1" fontAlgn="auto" latinLnBrk="0" hangingPunct="1">
              <a:lnSpc>
                <a:spcPct val="100000"/>
              </a:lnSpc>
              <a:spcBef>
                <a:spcPts val="0"/>
              </a:spcBef>
              <a:spcAft>
                <a:spcPts val="0"/>
              </a:spcAft>
              <a:buClrTx/>
              <a:buSzTx/>
              <a:buFont typeface="Wingdings"/>
              <a:buChar char="§"/>
              <a:tabLst/>
              <a:defRPr/>
            </a:pPr>
            <a:endParaRPr kumimoji="0" lang="en-US" sz="2400" b="0" i="0" u="none" strike="noStrike" kern="1200" cap="none" spc="0" normalizeH="0" baseline="0" noProof="0" dirty="0">
              <a:ln>
                <a:noFill/>
              </a:ln>
              <a:solidFill>
                <a:prstClr val="white"/>
              </a:soli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Wingdings"/>
              <a:buChar char="§"/>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Overview: Microsoft Azure Well-Architected</a:t>
            </a:r>
            <a:endParaRPr kumimoji="0" lang="en-US" sz="2400" b="0" i="0" u="none" strike="noStrike" kern="1200" cap="none" spc="0" normalizeH="0" baseline="0" noProof="0" dirty="0">
              <a:ln>
                <a:noFill/>
              </a:ln>
              <a:solidFill>
                <a:prstClr val="white"/>
              </a:soli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Wingdings"/>
              <a:buChar char="§"/>
              <a:tabLst/>
              <a:defRPr/>
            </a:pPr>
            <a:endParaRPr kumimoji="0" lang="en-US" sz="2400" b="0" i="0" u="none" strike="noStrike" kern="1200" cap="none" spc="0" normalizeH="0" baseline="0" noProof="0" dirty="0">
              <a:ln>
                <a:noFill/>
              </a:ln>
              <a:solidFill>
                <a:prstClr val="white"/>
              </a:soli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Wingdings"/>
              <a:buChar char="§"/>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Overcoming workload quality inhibitors</a:t>
            </a:r>
            <a:endParaRPr kumimoji="0" lang="en-US" sz="2400" b="0" i="0" u="none" strike="noStrike" kern="1200" cap="none" spc="0" normalizeH="0" baseline="0" noProof="0" dirty="0">
              <a:ln>
                <a:noFill/>
              </a:ln>
              <a:solidFill>
                <a:prstClr val="white"/>
              </a:soli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Wingdings"/>
              <a:buChar char="§"/>
              <a:tabLst/>
              <a:defRPr/>
            </a:pPr>
            <a:endParaRPr kumimoji="0" lang="en-US" sz="2400" b="0" i="0" u="none" strike="noStrike" kern="1200" cap="none" spc="0" normalizeH="0" baseline="0" noProof="0" dirty="0">
              <a:ln>
                <a:noFill/>
              </a:ln>
              <a:solidFill>
                <a:prstClr val="white"/>
              </a:soli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Wingdings"/>
              <a:buChar char="§"/>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Pillar Overviews: Cost Optimization, Operational Excellence, Performance Efficiency, Security</a:t>
            </a:r>
            <a:endParaRPr kumimoji="0" lang="en-US" sz="2400" b="0" i="0" u="none" strike="noStrike" kern="1200" cap="none" spc="0" normalizeH="0" baseline="0" noProof="0">
              <a:ln>
                <a:noFill/>
              </a:ln>
              <a:solidFill>
                <a:prstClr val="white"/>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Wingdings"/>
              <a:buChar char="§"/>
              <a:tabLst/>
              <a:defRPr/>
            </a:pPr>
            <a:endParaRPr kumimoji="0" lang="en-US" sz="2400" b="0" i="0" u="none" strike="noStrike" kern="1200" cap="none" spc="0" normalizeH="0" baseline="0" noProof="0" dirty="0">
              <a:ln>
                <a:noFill/>
              </a:ln>
              <a:solidFill>
                <a:prstClr val="white"/>
              </a:solidFill>
              <a:effectLst/>
              <a:uLnTx/>
              <a:uFillTx/>
              <a:latin typeface="Segoe UI"/>
              <a:ea typeface="+mn-lt"/>
              <a:cs typeface="Segoe UI"/>
            </a:endParaRPr>
          </a:p>
          <a:p>
            <a:pPr marL="342900" marR="0" lvl="0" indent="-342900" algn="l" defTabSz="914367" rtl="0" eaLnBrk="1" fontAlgn="auto" latinLnBrk="0" hangingPunct="1">
              <a:lnSpc>
                <a:spcPct val="100000"/>
              </a:lnSpc>
              <a:spcBef>
                <a:spcPts val="0"/>
              </a:spcBef>
              <a:spcAft>
                <a:spcPts val="0"/>
              </a:spcAft>
              <a:buClrTx/>
              <a:buSzTx/>
              <a:buFont typeface="Wingdings"/>
              <a:buChar char="§"/>
              <a:tabLst/>
              <a:defRPr/>
            </a:pPr>
            <a:r>
              <a:rPr kumimoji="0" lang="en-US" sz="2400" b="0" i="0" u="none" strike="noStrike" kern="1200" cap="none" spc="0" normalizeH="0" baseline="0" noProof="0" dirty="0">
                <a:ln>
                  <a:noFill/>
                </a:ln>
                <a:solidFill>
                  <a:prstClr val="white"/>
                </a:solidFill>
                <a:effectLst/>
                <a:uLnTx/>
                <a:uFillTx/>
                <a:latin typeface="Segoe UI"/>
                <a:ea typeface="+mn-lt"/>
                <a:cs typeface="Segoe UI"/>
              </a:rPr>
              <a:t>How to get started with the Well-Architecture Framework</a:t>
            </a:r>
          </a:p>
          <a:p>
            <a:pPr marL="342900" marR="0" lvl="0" indent="-342900" algn="l" defTabSz="914367" rtl="0" eaLnBrk="1" fontAlgn="auto" latinLnBrk="0" hangingPunct="1">
              <a:lnSpc>
                <a:spcPct val="100000"/>
              </a:lnSpc>
              <a:spcBef>
                <a:spcPts val="0"/>
              </a:spcBef>
              <a:spcAft>
                <a:spcPts val="0"/>
              </a:spcAft>
              <a:buClrTx/>
              <a:buSzTx/>
              <a:buFont typeface="Wingdings"/>
              <a:buChar char="§"/>
              <a:tabLst/>
              <a:defRPr/>
            </a:pPr>
            <a:endParaRPr kumimoji="0" lang="en-US" sz="2400" b="0" i="0" u="none" strike="noStrike" kern="1200" cap="none" spc="0" normalizeH="0" baseline="0" noProof="0" dirty="0">
              <a:ln>
                <a:noFill/>
              </a:ln>
              <a:solidFill>
                <a:prstClr val="white"/>
              </a:soli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Wingdings"/>
              <a:buChar char="§"/>
              <a:tabLst/>
              <a:defRPr/>
            </a:pPr>
            <a:r>
              <a:rPr kumimoji="0" lang="en-US" sz="2400" b="0" i="0" u="none" strike="noStrike" kern="1200" cap="none" spc="0" normalizeH="0" baseline="0" noProof="0" dirty="0">
                <a:ln>
                  <a:noFill/>
                </a:ln>
                <a:solidFill>
                  <a:prstClr val="white"/>
                </a:solidFill>
                <a:effectLst/>
                <a:uLnTx/>
                <a:uFillTx/>
                <a:latin typeface="Segoe UI"/>
                <a:ea typeface="+mn-lt"/>
                <a:cs typeface="Segoe UI Light"/>
              </a:rPr>
              <a:t>Resources</a:t>
            </a:r>
            <a:endParaRPr kumimoji="0" lang="en-US" sz="2400" b="0" i="0" u="none" strike="noStrike" kern="1200" cap="none" spc="0" normalizeH="0" baseline="0" noProof="0" dirty="0">
              <a:ln>
                <a:noFill/>
              </a:ln>
              <a:solidFill>
                <a:prstClr val="white"/>
              </a:solidFill>
              <a:effectLst/>
              <a:uLnTx/>
              <a:uFillTx/>
              <a:latin typeface="Segoe UI"/>
              <a:ea typeface="+mn-ea"/>
              <a:cs typeface="Segoe UI"/>
            </a:endParaRPr>
          </a:p>
          <a:p>
            <a:pPr marL="342900" marR="0" lvl="0" indent="-342900" algn="l" defTabSz="914400" rtl="0" eaLnBrk="1" fontAlgn="auto" latinLnBrk="0" hangingPunct="1">
              <a:lnSpc>
                <a:spcPct val="100000"/>
              </a:lnSpc>
              <a:spcBef>
                <a:spcPts val="0"/>
              </a:spcBef>
              <a:spcAft>
                <a:spcPts val="0"/>
              </a:spcAft>
              <a:buClrTx/>
              <a:buSzTx/>
              <a:buFont typeface="Wingdings"/>
              <a:buChar char="§"/>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Calibri" panose="020F0502020204030204"/>
            </a:endParaRPr>
          </a:p>
        </p:txBody>
      </p:sp>
    </p:spTree>
    <p:extLst>
      <p:ext uri="{BB962C8B-B14F-4D97-AF65-F5344CB8AC3E}">
        <p14:creationId xmlns:p14="http://schemas.microsoft.com/office/powerpoint/2010/main" val="177329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5CD341D-0B59-4ACD-8DD5-75DA9C1D35B3}"/>
              </a:ext>
            </a:extLst>
          </p:cNvPr>
          <p:cNvSpPr>
            <a:spLocks noGrp="1"/>
          </p:cNvSpPr>
          <p:nvPr>
            <p:ph type="title"/>
          </p:nvPr>
        </p:nvSpPr>
        <p:spPr>
          <a:xfrm>
            <a:off x="455995" y="620428"/>
            <a:ext cx="6916943" cy="795089"/>
          </a:xfrm>
        </p:spPr>
        <p:txBody>
          <a:bodyPr/>
          <a:lstStyle/>
          <a:p>
            <a:r>
              <a:rPr lang="en-US" sz="3400">
                <a:solidFill>
                  <a:schemeClr val="bg1"/>
                </a:solidFill>
              </a:rPr>
              <a:t>Data breaches cost you</a:t>
            </a:r>
            <a:br>
              <a:rPr lang="en-US" sz="3400">
                <a:solidFill>
                  <a:schemeClr val="bg1"/>
                </a:solidFill>
              </a:rPr>
            </a:br>
            <a:r>
              <a:rPr lang="en-US" sz="3400">
                <a:solidFill>
                  <a:schemeClr val="bg1"/>
                </a:solidFill>
              </a:rPr>
              <a:t>—and your customers</a:t>
            </a:r>
            <a:endParaRPr lang="en-US">
              <a:solidFill>
                <a:schemeClr val="bg1"/>
              </a:solidFill>
            </a:endParaRPr>
          </a:p>
        </p:txBody>
      </p:sp>
      <p:sp>
        <p:nvSpPr>
          <p:cNvPr id="10" name="TextBox 9">
            <a:extLst>
              <a:ext uri="{FF2B5EF4-FFF2-40B4-BE49-F238E27FC236}">
                <a16:creationId xmlns:a16="http://schemas.microsoft.com/office/drawing/2014/main" id="{C8AEAE91-7B4E-411A-B4F6-FA4F06A5FB3F}"/>
              </a:ext>
            </a:extLst>
          </p:cNvPr>
          <p:cNvSpPr txBox="1"/>
          <p:nvPr/>
        </p:nvSpPr>
        <p:spPr>
          <a:xfrm>
            <a:off x="360064" y="1446967"/>
            <a:ext cx="67977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49" normalizeH="0" baseline="0" noProof="0" dirty="0">
                <a:ln w="3175">
                  <a:noFill/>
                </a:ln>
                <a:solidFill>
                  <a:srgbClr val="50E6FF"/>
                </a:solidFill>
                <a:effectLst/>
                <a:uLnTx/>
                <a:uFillTx/>
                <a:latin typeface="Segoe UI Semilight" panose="020B0402040204020203" pitchFamily="34" charset="0"/>
                <a:ea typeface="+mn-ea"/>
                <a:cs typeface="Segoe UI Semilight" panose="020B0402040204020203" pitchFamily="34" charset="0"/>
              </a:rPr>
              <a:t>Customers’ PII was the most frequently, and costliest compromised type of record per latest data breach study* </a:t>
            </a:r>
          </a:p>
        </p:txBody>
      </p:sp>
      <p:sp>
        <p:nvSpPr>
          <p:cNvPr id="49" name="TextBox 48">
            <a:extLst>
              <a:ext uri="{FF2B5EF4-FFF2-40B4-BE49-F238E27FC236}">
                <a16:creationId xmlns:a16="http://schemas.microsoft.com/office/drawing/2014/main" id="{8F33B37D-7F91-4E1A-92D5-E60CC9B316FE}"/>
              </a:ext>
            </a:extLst>
          </p:cNvPr>
          <p:cNvSpPr txBox="1"/>
          <p:nvPr/>
        </p:nvSpPr>
        <p:spPr>
          <a:xfrm>
            <a:off x="326065" y="2447814"/>
            <a:ext cx="2322576" cy="58477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$3.86M</a:t>
            </a:r>
          </a:p>
        </p:txBody>
      </p:sp>
      <p:sp>
        <p:nvSpPr>
          <p:cNvPr id="47" name="TextBox 46">
            <a:extLst>
              <a:ext uri="{FF2B5EF4-FFF2-40B4-BE49-F238E27FC236}">
                <a16:creationId xmlns:a16="http://schemas.microsoft.com/office/drawing/2014/main" id="{940F6743-DA4A-48FC-A03D-6C0F226FEA74}"/>
              </a:ext>
            </a:extLst>
          </p:cNvPr>
          <p:cNvSpPr txBox="1"/>
          <p:nvPr/>
        </p:nvSpPr>
        <p:spPr>
          <a:xfrm>
            <a:off x="2794699" y="2570924"/>
            <a:ext cx="4876979"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Average total cost of a data breach</a:t>
            </a:r>
          </a:p>
        </p:txBody>
      </p:sp>
      <p:sp>
        <p:nvSpPr>
          <p:cNvPr id="51" name="TextBox 50">
            <a:extLst>
              <a:ext uri="{FF2B5EF4-FFF2-40B4-BE49-F238E27FC236}">
                <a16:creationId xmlns:a16="http://schemas.microsoft.com/office/drawing/2014/main" id="{5AFC8D0D-6C6F-4B98-A51A-D9E682DE8E74}"/>
              </a:ext>
            </a:extLst>
          </p:cNvPr>
          <p:cNvSpPr txBox="1"/>
          <p:nvPr/>
        </p:nvSpPr>
        <p:spPr>
          <a:xfrm>
            <a:off x="326065" y="3203008"/>
            <a:ext cx="2322576" cy="58477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80%</a:t>
            </a:r>
          </a:p>
        </p:txBody>
      </p:sp>
      <p:sp>
        <p:nvSpPr>
          <p:cNvPr id="50" name="TextBox 49">
            <a:extLst>
              <a:ext uri="{FF2B5EF4-FFF2-40B4-BE49-F238E27FC236}">
                <a16:creationId xmlns:a16="http://schemas.microsoft.com/office/drawing/2014/main" id="{774F1AF7-7F0E-4E6E-88C6-03E7BADF6EE4}"/>
              </a:ext>
            </a:extLst>
          </p:cNvPr>
          <p:cNvSpPr txBox="1"/>
          <p:nvPr/>
        </p:nvSpPr>
        <p:spPr>
          <a:xfrm>
            <a:off x="2794699" y="3326118"/>
            <a:ext cx="4876979"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Number of breaches carried out with customer PII</a:t>
            </a:r>
          </a:p>
        </p:txBody>
      </p:sp>
      <p:sp>
        <p:nvSpPr>
          <p:cNvPr id="53" name="TextBox 52">
            <a:extLst>
              <a:ext uri="{FF2B5EF4-FFF2-40B4-BE49-F238E27FC236}">
                <a16:creationId xmlns:a16="http://schemas.microsoft.com/office/drawing/2014/main" id="{5A271B15-1B88-4603-B231-40199CB2D0C1}"/>
              </a:ext>
            </a:extLst>
          </p:cNvPr>
          <p:cNvSpPr txBox="1"/>
          <p:nvPr/>
        </p:nvSpPr>
        <p:spPr>
          <a:xfrm>
            <a:off x="326065" y="3958202"/>
            <a:ext cx="2322576" cy="58477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$150</a:t>
            </a:r>
          </a:p>
        </p:txBody>
      </p:sp>
      <p:sp>
        <p:nvSpPr>
          <p:cNvPr id="52" name="TextBox 51">
            <a:extLst>
              <a:ext uri="{FF2B5EF4-FFF2-40B4-BE49-F238E27FC236}">
                <a16:creationId xmlns:a16="http://schemas.microsoft.com/office/drawing/2014/main" id="{67CDEAE6-BCC3-41C7-827F-5AD69F1DBB51}"/>
              </a:ext>
            </a:extLst>
          </p:cNvPr>
          <p:cNvSpPr txBox="1"/>
          <p:nvPr/>
        </p:nvSpPr>
        <p:spPr>
          <a:xfrm>
            <a:off x="2794699" y="4081312"/>
            <a:ext cx="4578239"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Customer PII average cost per record</a:t>
            </a:r>
          </a:p>
        </p:txBody>
      </p:sp>
      <p:sp>
        <p:nvSpPr>
          <p:cNvPr id="55" name="TextBox 54">
            <a:extLst>
              <a:ext uri="{FF2B5EF4-FFF2-40B4-BE49-F238E27FC236}">
                <a16:creationId xmlns:a16="http://schemas.microsoft.com/office/drawing/2014/main" id="{9E5DC545-2F94-4D46-AD2F-CCEB4417A4EF}"/>
              </a:ext>
            </a:extLst>
          </p:cNvPr>
          <p:cNvSpPr txBox="1"/>
          <p:nvPr/>
        </p:nvSpPr>
        <p:spPr>
          <a:xfrm>
            <a:off x="326065" y="4713396"/>
            <a:ext cx="2322576" cy="58477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$175</a:t>
            </a:r>
          </a:p>
        </p:txBody>
      </p:sp>
      <p:sp>
        <p:nvSpPr>
          <p:cNvPr id="54" name="TextBox 53">
            <a:extLst>
              <a:ext uri="{FF2B5EF4-FFF2-40B4-BE49-F238E27FC236}">
                <a16:creationId xmlns:a16="http://schemas.microsoft.com/office/drawing/2014/main" id="{CF717F8F-FDE8-4F3F-8908-2F9894924F0A}"/>
              </a:ext>
            </a:extLst>
          </p:cNvPr>
          <p:cNvSpPr txBox="1"/>
          <p:nvPr/>
        </p:nvSpPr>
        <p:spPr>
          <a:xfrm>
            <a:off x="2794699" y="4713396"/>
            <a:ext cx="4018885"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Increased cost per record of customer PII in breaches caused by a malicious attack</a:t>
            </a:r>
          </a:p>
        </p:txBody>
      </p:sp>
      <p:sp>
        <p:nvSpPr>
          <p:cNvPr id="57" name="TextBox 56">
            <a:extLst>
              <a:ext uri="{FF2B5EF4-FFF2-40B4-BE49-F238E27FC236}">
                <a16:creationId xmlns:a16="http://schemas.microsoft.com/office/drawing/2014/main" id="{15971CA2-8A1E-4BA3-92B6-9A5000ACF67C}"/>
              </a:ext>
            </a:extLst>
          </p:cNvPr>
          <p:cNvSpPr txBox="1"/>
          <p:nvPr/>
        </p:nvSpPr>
        <p:spPr>
          <a:xfrm>
            <a:off x="326065" y="5468588"/>
            <a:ext cx="2322576" cy="58477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$137,000+</a:t>
            </a:r>
          </a:p>
        </p:txBody>
      </p:sp>
      <p:sp>
        <p:nvSpPr>
          <p:cNvPr id="56" name="TextBox 55">
            <a:extLst>
              <a:ext uri="{FF2B5EF4-FFF2-40B4-BE49-F238E27FC236}">
                <a16:creationId xmlns:a16="http://schemas.microsoft.com/office/drawing/2014/main" id="{1B14F198-0773-42A5-B2EB-669AAF93955C}"/>
              </a:ext>
            </a:extLst>
          </p:cNvPr>
          <p:cNvSpPr txBox="1"/>
          <p:nvPr/>
        </p:nvSpPr>
        <p:spPr>
          <a:xfrm>
            <a:off x="2794699" y="5468588"/>
            <a:ext cx="3465434"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Remote workforce impact on average total cost of data breaches</a:t>
            </a:r>
          </a:p>
        </p:txBody>
      </p:sp>
      <p:sp>
        <p:nvSpPr>
          <p:cNvPr id="2" name="Rectangle 1">
            <a:extLst>
              <a:ext uri="{FF2B5EF4-FFF2-40B4-BE49-F238E27FC236}">
                <a16:creationId xmlns:a16="http://schemas.microsoft.com/office/drawing/2014/main" id="{1AAA31F3-89BE-4778-93D3-DDA4DAFA868C}"/>
              </a:ext>
              <a:ext uri="{C183D7F6-B498-43B3-948B-1728B52AA6E4}">
                <adec:decorative xmlns:adec="http://schemas.microsoft.com/office/drawing/2017/decorative" val="1"/>
              </a:ext>
            </a:extLst>
          </p:cNvPr>
          <p:cNvSpPr/>
          <p:nvPr/>
        </p:nvSpPr>
        <p:spPr bwMode="auto">
          <a:xfrm>
            <a:off x="7613761" y="0"/>
            <a:ext cx="457823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9" name="Straight Connector 198">
            <a:extLst>
              <a:ext uri="{FF2B5EF4-FFF2-40B4-BE49-F238E27FC236}">
                <a16:creationId xmlns:a16="http://schemas.microsoft.com/office/drawing/2014/main" id="{C395EC4C-FF20-44D2-AE64-ABEA9131B39D}"/>
              </a:ext>
              <a:ext uri="{C183D7F6-B498-43B3-948B-1728B52AA6E4}">
                <adec:decorative xmlns:adec="http://schemas.microsoft.com/office/drawing/2017/decorative" val="1"/>
              </a:ext>
            </a:extLst>
          </p:cNvPr>
          <p:cNvCxnSpPr/>
          <p:nvPr/>
        </p:nvCxnSpPr>
        <p:spPr>
          <a:xfrm>
            <a:off x="2738036" y="2431827"/>
            <a:ext cx="0" cy="629114"/>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116A1673-C9F4-4BAB-903D-C41FCD96951E}"/>
              </a:ext>
              <a:ext uri="{C183D7F6-B498-43B3-948B-1728B52AA6E4}">
                <adec:decorative xmlns:adec="http://schemas.microsoft.com/office/drawing/2017/decorative" val="1"/>
              </a:ext>
            </a:extLst>
          </p:cNvPr>
          <p:cNvCxnSpPr/>
          <p:nvPr/>
        </p:nvCxnSpPr>
        <p:spPr>
          <a:xfrm>
            <a:off x="2738036" y="3190283"/>
            <a:ext cx="0" cy="629114"/>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A983E4CF-FEC6-4586-A5CB-12EB905CBE9A}"/>
              </a:ext>
              <a:ext uri="{C183D7F6-B498-43B3-948B-1728B52AA6E4}">
                <adec:decorative xmlns:adec="http://schemas.microsoft.com/office/drawing/2017/decorative" val="1"/>
              </a:ext>
            </a:extLst>
          </p:cNvPr>
          <p:cNvCxnSpPr/>
          <p:nvPr/>
        </p:nvCxnSpPr>
        <p:spPr>
          <a:xfrm>
            <a:off x="2738036" y="3948739"/>
            <a:ext cx="0" cy="629114"/>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804E057-6734-43AD-BCE8-27AEDD8F5E98}"/>
              </a:ext>
              <a:ext uri="{C183D7F6-B498-43B3-948B-1728B52AA6E4}">
                <adec:decorative xmlns:adec="http://schemas.microsoft.com/office/drawing/2017/decorative" val="1"/>
              </a:ext>
            </a:extLst>
          </p:cNvPr>
          <p:cNvCxnSpPr/>
          <p:nvPr/>
        </p:nvCxnSpPr>
        <p:spPr>
          <a:xfrm>
            <a:off x="2738036" y="4707195"/>
            <a:ext cx="0" cy="629114"/>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3A53B972-A308-4D25-9012-62FC2C495462}"/>
              </a:ext>
              <a:ext uri="{C183D7F6-B498-43B3-948B-1728B52AA6E4}">
                <adec:decorative xmlns:adec="http://schemas.microsoft.com/office/drawing/2017/decorative" val="1"/>
              </a:ext>
            </a:extLst>
          </p:cNvPr>
          <p:cNvCxnSpPr/>
          <p:nvPr/>
        </p:nvCxnSpPr>
        <p:spPr>
          <a:xfrm>
            <a:off x="2738036" y="5465650"/>
            <a:ext cx="0" cy="629114"/>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07" name="Group 206">
            <a:extLst>
              <a:ext uri="{FF2B5EF4-FFF2-40B4-BE49-F238E27FC236}">
                <a16:creationId xmlns:a16="http://schemas.microsoft.com/office/drawing/2014/main" id="{3F11CA7A-51D5-49B8-8DCD-61106742C53F}"/>
              </a:ext>
              <a:ext uri="{C183D7F6-B498-43B3-948B-1728B52AA6E4}">
                <adec:decorative xmlns:adec="http://schemas.microsoft.com/office/drawing/2017/decorative" val="1"/>
              </a:ext>
            </a:extLst>
          </p:cNvPr>
          <p:cNvGrpSpPr/>
          <p:nvPr/>
        </p:nvGrpSpPr>
        <p:grpSpPr>
          <a:xfrm>
            <a:off x="7952036" y="960437"/>
            <a:ext cx="3879900" cy="5584825"/>
            <a:chOff x="7952036" y="960437"/>
            <a:chExt cx="3879900" cy="5584825"/>
          </a:xfrm>
        </p:grpSpPr>
        <p:pic>
          <p:nvPicPr>
            <p:cNvPr id="4" name="Graphic 3">
              <a:extLst>
                <a:ext uri="{FF2B5EF4-FFF2-40B4-BE49-F238E27FC236}">
                  <a16:creationId xmlns:a16="http://schemas.microsoft.com/office/drawing/2014/main" id="{A0FB9CAF-14D5-4E22-8482-B8BF23B8FF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52036" y="960437"/>
              <a:ext cx="3879900" cy="5584825"/>
            </a:xfrm>
            <a:prstGeom prst="rect">
              <a:avLst/>
            </a:prstGeom>
          </p:spPr>
        </p:pic>
        <p:sp>
          <p:nvSpPr>
            <p:cNvPr id="206" name="Oval 205">
              <a:extLst>
                <a:ext uri="{FF2B5EF4-FFF2-40B4-BE49-F238E27FC236}">
                  <a16:creationId xmlns:a16="http://schemas.microsoft.com/office/drawing/2014/main" id="{B8C5D91A-DD75-4B9C-AE52-4F14018C7128}"/>
                </a:ext>
              </a:extLst>
            </p:cNvPr>
            <p:cNvSpPr/>
            <p:nvPr/>
          </p:nvSpPr>
          <p:spPr bwMode="auto">
            <a:xfrm>
              <a:off x="9591928" y="1187762"/>
              <a:ext cx="710964" cy="710964"/>
            </a:xfrm>
            <a:prstGeom prst="ellipse">
              <a:avLst/>
            </a:prstGeom>
            <a:solidFill>
              <a:srgbClr val="0078D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5" name="Graphic 204" descr="Key outline">
              <a:extLst>
                <a:ext uri="{FF2B5EF4-FFF2-40B4-BE49-F238E27FC236}">
                  <a16:creationId xmlns:a16="http://schemas.microsoft.com/office/drawing/2014/main" id="{D45145E4-258E-4362-B3FC-BF26FBF15E0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25282" y="1240279"/>
              <a:ext cx="644256" cy="644256"/>
            </a:xfrm>
            <a:prstGeom prst="rect">
              <a:avLst/>
            </a:prstGeom>
          </p:spPr>
        </p:pic>
      </p:grpSp>
      <p:sp>
        <p:nvSpPr>
          <p:cNvPr id="6" name="TextBox 5">
            <a:extLst>
              <a:ext uri="{FF2B5EF4-FFF2-40B4-BE49-F238E27FC236}">
                <a16:creationId xmlns:a16="http://schemas.microsoft.com/office/drawing/2014/main" id="{F7D0A989-0BF4-4538-8000-6F5A1B679183}"/>
              </a:ext>
            </a:extLst>
          </p:cNvPr>
          <p:cNvSpPr txBox="1"/>
          <p:nvPr/>
        </p:nvSpPr>
        <p:spPr>
          <a:xfrm>
            <a:off x="2568935" y="6244602"/>
            <a:ext cx="5023037"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t>
            </a: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hlinkClick r:id="rId7"/>
              </a:rPr>
              <a:t>Cost of a Data Breach Report 2020, IBM Security, Ponemon Institute</a:t>
            </a: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t>
            </a: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2286789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2" presetClass="entr" presetSubtype="2" fill="hold" grpId="0" nodeType="afterEffect">
                                  <p:stCondLst>
                                    <p:cond delay="50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500"/>
                                        <p:tgtEl>
                                          <p:spTgt spid="49"/>
                                        </p:tgtEl>
                                        <p:attrNameLst>
                                          <p:attrName>ppt_x</p:attrName>
                                        </p:attrNameLst>
                                      </p:cBhvr>
                                      <p:tavLst>
                                        <p:tav tm="0">
                                          <p:val>
                                            <p:strVal val="#ppt_x+#ppt_w*1.125000"/>
                                          </p:val>
                                        </p:tav>
                                        <p:tav tm="100000">
                                          <p:val>
                                            <p:strVal val="#ppt_x"/>
                                          </p:val>
                                        </p:tav>
                                      </p:tavLst>
                                    </p:anim>
                                    <p:animEffect transition="in" filter="wipe(left)">
                                      <p:cBhvr>
                                        <p:cTn id="12" dur="500"/>
                                        <p:tgtEl>
                                          <p:spTgt spid="49"/>
                                        </p:tgtEl>
                                      </p:cBhvr>
                                    </p:animEffect>
                                  </p:childTnLst>
                                </p:cTn>
                              </p:par>
                              <p:par>
                                <p:cTn id="13" presetID="12" presetClass="entr" presetSubtype="8" fill="hold" grpId="0" nodeType="withEffect">
                                  <p:stCondLst>
                                    <p:cond delay="500"/>
                                  </p:stCondLst>
                                  <p:childTnLst>
                                    <p:set>
                                      <p:cBhvr>
                                        <p:cTn id="14" dur="1" fill="hold">
                                          <p:stCondLst>
                                            <p:cond delay="0"/>
                                          </p:stCondLst>
                                        </p:cTn>
                                        <p:tgtEl>
                                          <p:spTgt spid="47"/>
                                        </p:tgtEl>
                                        <p:attrNameLst>
                                          <p:attrName>style.visibility</p:attrName>
                                        </p:attrNameLst>
                                      </p:cBhvr>
                                      <p:to>
                                        <p:strVal val="visible"/>
                                      </p:to>
                                    </p:set>
                                    <p:anim calcmode="lin" valueType="num">
                                      <p:cBhvr additive="base">
                                        <p:cTn id="15" dur="500"/>
                                        <p:tgtEl>
                                          <p:spTgt spid="47"/>
                                        </p:tgtEl>
                                        <p:attrNameLst>
                                          <p:attrName>ppt_x</p:attrName>
                                        </p:attrNameLst>
                                      </p:cBhvr>
                                      <p:tavLst>
                                        <p:tav tm="0">
                                          <p:val>
                                            <p:strVal val="#ppt_x-#ppt_w*1.125000"/>
                                          </p:val>
                                        </p:tav>
                                        <p:tav tm="100000">
                                          <p:val>
                                            <p:strVal val="#ppt_x"/>
                                          </p:val>
                                        </p:tav>
                                      </p:tavLst>
                                    </p:anim>
                                    <p:animEffect transition="in" filter="wipe(right)">
                                      <p:cBhvr>
                                        <p:cTn id="16" dur="500"/>
                                        <p:tgtEl>
                                          <p:spTgt spid="47"/>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99"/>
                                        </p:tgtEl>
                                        <p:attrNameLst>
                                          <p:attrName>style.visibility</p:attrName>
                                        </p:attrNameLst>
                                      </p:cBhvr>
                                      <p:to>
                                        <p:strVal val="visible"/>
                                      </p:to>
                                    </p:set>
                                    <p:animEffect transition="in" filter="fade">
                                      <p:cBhvr>
                                        <p:cTn id="20" dur="500"/>
                                        <p:tgtEl>
                                          <p:spTgt spid="199"/>
                                        </p:tgtEl>
                                      </p:cBhvr>
                                    </p:animEffect>
                                  </p:childTnLst>
                                </p:cTn>
                              </p:par>
                            </p:childTnLst>
                          </p:cTn>
                        </p:par>
                        <p:par>
                          <p:cTn id="21" fill="hold">
                            <p:stCondLst>
                              <p:cond delay="2000"/>
                            </p:stCondLst>
                            <p:childTnLst>
                              <p:par>
                                <p:cTn id="22" presetID="12" presetClass="entr" presetSubtype="2" fill="hold" grpId="0" nodeType="afterEffect">
                                  <p:stCondLst>
                                    <p:cond delay="500"/>
                                  </p:stCondLst>
                                  <p:childTnLst>
                                    <p:set>
                                      <p:cBhvr>
                                        <p:cTn id="23" dur="1" fill="hold">
                                          <p:stCondLst>
                                            <p:cond delay="0"/>
                                          </p:stCondLst>
                                        </p:cTn>
                                        <p:tgtEl>
                                          <p:spTgt spid="51"/>
                                        </p:tgtEl>
                                        <p:attrNameLst>
                                          <p:attrName>style.visibility</p:attrName>
                                        </p:attrNameLst>
                                      </p:cBhvr>
                                      <p:to>
                                        <p:strVal val="visible"/>
                                      </p:to>
                                    </p:set>
                                    <p:anim calcmode="lin" valueType="num">
                                      <p:cBhvr additive="base">
                                        <p:cTn id="24" dur="500"/>
                                        <p:tgtEl>
                                          <p:spTgt spid="51"/>
                                        </p:tgtEl>
                                        <p:attrNameLst>
                                          <p:attrName>ppt_x</p:attrName>
                                        </p:attrNameLst>
                                      </p:cBhvr>
                                      <p:tavLst>
                                        <p:tav tm="0">
                                          <p:val>
                                            <p:strVal val="#ppt_x+#ppt_w*1.125000"/>
                                          </p:val>
                                        </p:tav>
                                        <p:tav tm="100000">
                                          <p:val>
                                            <p:strVal val="#ppt_x"/>
                                          </p:val>
                                        </p:tav>
                                      </p:tavLst>
                                    </p:anim>
                                    <p:animEffect transition="in" filter="wipe(left)">
                                      <p:cBhvr>
                                        <p:cTn id="25" dur="500"/>
                                        <p:tgtEl>
                                          <p:spTgt spid="51"/>
                                        </p:tgtEl>
                                      </p:cBhvr>
                                    </p:animEffect>
                                  </p:childTnLst>
                                </p:cTn>
                              </p:par>
                              <p:par>
                                <p:cTn id="26" presetID="12" presetClass="entr" presetSubtype="8" fill="hold" grpId="0" nodeType="withEffect">
                                  <p:stCondLst>
                                    <p:cond delay="500"/>
                                  </p:stCondLst>
                                  <p:childTnLst>
                                    <p:set>
                                      <p:cBhvr>
                                        <p:cTn id="27" dur="1" fill="hold">
                                          <p:stCondLst>
                                            <p:cond delay="0"/>
                                          </p:stCondLst>
                                        </p:cTn>
                                        <p:tgtEl>
                                          <p:spTgt spid="50"/>
                                        </p:tgtEl>
                                        <p:attrNameLst>
                                          <p:attrName>style.visibility</p:attrName>
                                        </p:attrNameLst>
                                      </p:cBhvr>
                                      <p:to>
                                        <p:strVal val="visible"/>
                                      </p:to>
                                    </p:set>
                                    <p:anim calcmode="lin" valueType="num">
                                      <p:cBhvr additive="base">
                                        <p:cTn id="28" dur="500"/>
                                        <p:tgtEl>
                                          <p:spTgt spid="50"/>
                                        </p:tgtEl>
                                        <p:attrNameLst>
                                          <p:attrName>ppt_x</p:attrName>
                                        </p:attrNameLst>
                                      </p:cBhvr>
                                      <p:tavLst>
                                        <p:tav tm="0">
                                          <p:val>
                                            <p:strVal val="#ppt_x-#ppt_w*1.125000"/>
                                          </p:val>
                                        </p:tav>
                                        <p:tav tm="100000">
                                          <p:val>
                                            <p:strVal val="#ppt_x"/>
                                          </p:val>
                                        </p:tav>
                                      </p:tavLst>
                                    </p:anim>
                                    <p:animEffect transition="in" filter="wipe(right)">
                                      <p:cBhvr>
                                        <p:cTn id="29" dur="500"/>
                                        <p:tgtEl>
                                          <p:spTgt spid="50"/>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200"/>
                                        </p:tgtEl>
                                        <p:attrNameLst>
                                          <p:attrName>style.visibility</p:attrName>
                                        </p:attrNameLst>
                                      </p:cBhvr>
                                      <p:to>
                                        <p:strVal val="visible"/>
                                      </p:to>
                                    </p:set>
                                    <p:animEffect transition="in" filter="fade">
                                      <p:cBhvr>
                                        <p:cTn id="33" dur="500"/>
                                        <p:tgtEl>
                                          <p:spTgt spid="200"/>
                                        </p:tgtEl>
                                      </p:cBhvr>
                                    </p:animEffect>
                                  </p:childTnLst>
                                </p:cTn>
                              </p:par>
                            </p:childTnLst>
                          </p:cTn>
                        </p:par>
                        <p:par>
                          <p:cTn id="34" fill="hold">
                            <p:stCondLst>
                              <p:cond delay="3500"/>
                            </p:stCondLst>
                            <p:childTnLst>
                              <p:par>
                                <p:cTn id="35" presetID="12" presetClass="entr" presetSubtype="2" fill="hold" grpId="0" nodeType="afterEffect">
                                  <p:stCondLst>
                                    <p:cond delay="500"/>
                                  </p:stCondLst>
                                  <p:childTnLst>
                                    <p:set>
                                      <p:cBhvr>
                                        <p:cTn id="36" dur="1" fill="hold">
                                          <p:stCondLst>
                                            <p:cond delay="0"/>
                                          </p:stCondLst>
                                        </p:cTn>
                                        <p:tgtEl>
                                          <p:spTgt spid="53"/>
                                        </p:tgtEl>
                                        <p:attrNameLst>
                                          <p:attrName>style.visibility</p:attrName>
                                        </p:attrNameLst>
                                      </p:cBhvr>
                                      <p:to>
                                        <p:strVal val="visible"/>
                                      </p:to>
                                    </p:set>
                                    <p:anim calcmode="lin" valueType="num">
                                      <p:cBhvr additive="base">
                                        <p:cTn id="37" dur="500"/>
                                        <p:tgtEl>
                                          <p:spTgt spid="53"/>
                                        </p:tgtEl>
                                        <p:attrNameLst>
                                          <p:attrName>ppt_x</p:attrName>
                                        </p:attrNameLst>
                                      </p:cBhvr>
                                      <p:tavLst>
                                        <p:tav tm="0">
                                          <p:val>
                                            <p:strVal val="#ppt_x+#ppt_w*1.125000"/>
                                          </p:val>
                                        </p:tav>
                                        <p:tav tm="100000">
                                          <p:val>
                                            <p:strVal val="#ppt_x"/>
                                          </p:val>
                                        </p:tav>
                                      </p:tavLst>
                                    </p:anim>
                                    <p:animEffect transition="in" filter="wipe(left)">
                                      <p:cBhvr>
                                        <p:cTn id="38" dur="500"/>
                                        <p:tgtEl>
                                          <p:spTgt spid="53"/>
                                        </p:tgtEl>
                                      </p:cBhvr>
                                    </p:animEffect>
                                  </p:childTnLst>
                                </p:cTn>
                              </p:par>
                              <p:par>
                                <p:cTn id="39" presetID="12" presetClass="entr" presetSubtype="8" fill="hold" grpId="0" nodeType="withEffect">
                                  <p:stCondLst>
                                    <p:cond delay="500"/>
                                  </p:stCondLst>
                                  <p:childTnLst>
                                    <p:set>
                                      <p:cBhvr>
                                        <p:cTn id="40" dur="1" fill="hold">
                                          <p:stCondLst>
                                            <p:cond delay="0"/>
                                          </p:stCondLst>
                                        </p:cTn>
                                        <p:tgtEl>
                                          <p:spTgt spid="52"/>
                                        </p:tgtEl>
                                        <p:attrNameLst>
                                          <p:attrName>style.visibility</p:attrName>
                                        </p:attrNameLst>
                                      </p:cBhvr>
                                      <p:to>
                                        <p:strVal val="visible"/>
                                      </p:to>
                                    </p:set>
                                    <p:anim calcmode="lin" valueType="num">
                                      <p:cBhvr additive="base">
                                        <p:cTn id="41" dur="500"/>
                                        <p:tgtEl>
                                          <p:spTgt spid="52"/>
                                        </p:tgtEl>
                                        <p:attrNameLst>
                                          <p:attrName>ppt_x</p:attrName>
                                        </p:attrNameLst>
                                      </p:cBhvr>
                                      <p:tavLst>
                                        <p:tav tm="0">
                                          <p:val>
                                            <p:strVal val="#ppt_x-#ppt_w*1.125000"/>
                                          </p:val>
                                        </p:tav>
                                        <p:tav tm="100000">
                                          <p:val>
                                            <p:strVal val="#ppt_x"/>
                                          </p:val>
                                        </p:tav>
                                      </p:tavLst>
                                    </p:anim>
                                    <p:animEffect transition="in" filter="wipe(right)">
                                      <p:cBhvr>
                                        <p:cTn id="42" dur="500"/>
                                        <p:tgtEl>
                                          <p:spTgt spid="52"/>
                                        </p:tgtEl>
                                      </p:cBhvr>
                                    </p:animEffect>
                                  </p:childTnLst>
                                </p:cTn>
                              </p:par>
                            </p:childTnLst>
                          </p:cTn>
                        </p:par>
                        <p:par>
                          <p:cTn id="43" fill="hold">
                            <p:stCondLst>
                              <p:cond delay="4500"/>
                            </p:stCondLst>
                            <p:childTnLst>
                              <p:par>
                                <p:cTn id="44" presetID="10" presetClass="entr" presetSubtype="0" fill="hold" nodeType="afterEffect">
                                  <p:stCondLst>
                                    <p:cond delay="0"/>
                                  </p:stCondLst>
                                  <p:childTnLst>
                                    <p:set>
                                      <p:cBhvr>
                                        <p:cTn id="45" dur="1" fill="hold">
                                          <p:stCondLst>
                                            <p:cond delay="0"/>
                                          </p:stCondLst>
                                        </p:cTn>
                                        <p:tgtEl>
                                          <p:spTgt spid="201"/>
                                        </p:tgtEl>
                                        <p:attrNameLst>
                                          <p:attrName>style.visibility</p:attrName>
                                        </p:attrNameLst>
                                      </p:cBhvr>
                                      <p:to>
                                        <p:strVal val="visible"/>
                                      </p:to>
                                    </p:set>
                                    <p:animEffect transition="in" filter="fade">
                                      <p:cBhvr>
                                        <p:cTn id="46" dur="500"/>
                                        <p:tgtEl>
                                          <p:spTgt spid="201"/>
                                        </p:tgtEl>
                                      </p:cBhvr>
                                    </p:animEffect>
                                  </p:childTnLst>
                                </p:cTn>
                              </p:par>
                            </p:childTnLst>
                          </p:cTn>
                        </p:par>
                        <p:par>
                          <p:cTn id="47" fill="hold">
                            <p:stCondLst>
                              <p:cond delay="5000"/>
                            </p:stCondLst>
                            <p:childTnLst>
                              <p:par>
                                <p:cTn id="48" presetID="12" presetClass="entr" presetSubtype="2" fill="hold" grpId="0" nodeType="afterEffect">
                                  <p:stCondLst>
                                    <p:cond delay="500"/>
                                  </p:stCondLst>
                                  <p:childTnLst>
                                    <p:set>
                                      <p:cBhvr>
                                        <p:cTn id="49" dur="1" fill="hold">
                                          <p:stCondLst>
                                            <p:cond delay="0"/>
                                          </p:stCondLst>
                                        </p:cTn>
                                        <p:tgtEl>
                                          <p:spTgt spid="55"/>
                                        </p:tgtEl>
                                        <p:attrNameLst>
                                          <p:attrName>style.visibility</p:attrName>
                                        </p:attrNameLst>
                                      </p:cBhvr>
                                      <p:to>
                                        <p:strVal val="visible"/>
                                      </p:to>
                                    </p:set>
                                    <p:anim calcmode="lin" valueType="num">
                                      <p:cBhvr additive="base">
                                        <p:cTn id="50" dur="500"/>
                                        <p:tgtEl>
                                          <p:spTgt spid="55"/>
                                        </p:tgtEl>
                                        <p:attrNameLst>
                                          <p:attrName>ppt_x</p:attrName>
                                        </p:attrNameLst>
                                      </p:cBhvr>
                                      <p:tavLst>
                                        <p:tav tm="0">
                                          <p:val>
                                            <p:strVal val="#ppt_x+#ppt_w*1.125000"/>
                                          </p:val>
                                        </p:tav>
                                        <p:tav tm="100000">
                                          <p:val>
                                            <p:strVal val="#ppt_x"/>
                                          </p:val>
                                        </p:tav>
                                      </p:tavLst>
                                    </p:anim>
                                    <p:animEffect transition="in" filter="wipe(left)">
                                      <p:cBhvr>
                                        <p:cTn id="51" dur="500"/>
                                        <p:tgtEl>
                                          <p:spTgt spid="55"/>
                                        </p:tgtEl>
                                      </p:cBhvr>
                                    </p:animEffect>
                                  </p:childTnLst>
                                </p:cTn>
                              </p:par>
                              <p:par>
                                <p:cTn id="52" presetID="12" presetClass="entr" presetSubtype="8" fill="hold" grpId="0" nodeType="withEffect">
                                  <p:stCondLst>
                                    <p:cond delay="500"/>
                                  </p:stCondLst>
                                  <p:childTnLst>
                                    <p:set>
                                      <p:cBhvr>
                                        <p:cTn id="53" dur="1" fill="hold">
                                          <p:stCondLst>
                                            <p:cond delay="0"/>
                                          </p:stCondLst>
                                        </p:cTn>
                                        <p:tgtEl>
                                          <p:spTgt spid="54"/>
                                        </p:tgtEl>
                                        <p:attrNameLst>
                                          <p:attrName>style.visibility</p:attrName>
                                        </p:attrNameLst>
                                      </p:cBhvr>
                                      <p:to>
                                        <p:strVal val="visible"/>
                                      </p:to>
                                    </p:set>
                                    <p:anim calcmode="lin" valueType="num">
                                      <p:cBhvr additive="base">
                                        <p:cTn id="54" dur="500"/>
                                        <p:tgtEl>
                                          <p:spTgt spid="54"/>
                                        </p:tgtEl>
                                        <p:attrNameLst>
                                          <p:attrName>ppt_x</p:attrName>
                                        </p:attrNameLst>
                                      </p:cBhvr>
                                      <p:tavLst>
                                        <p:tav tm="0">
                                          <p:val>
                                            <p:strVal val="#ppt_x-#ppt_w*1.125000"/>
                                          </p:val>
                                        </p:tav>
                                        <p:tav tm="100000">
                                          <p:val>
                                            <p:strVal val="#ppt_x"/>
                                          </p:val>
                                        </p:tav>
                                      </p:tavLst>
                                    </p:anim>
                                    <p:animEffect transition="in" filter="wipe(right)">
                                      <p:cBhvr>
                                        <p:cTn id="55" dur="500"/>
                                        <p:tgtEl>
                                          <p:spTgt spid="54"/>
                                        </p:tgtEl>
                                      </p:cBhvr>
                                    </p:animEffect>
                                  </p:childTnLst>
                                </p:cTn>
                              </p:par>
                            </p:childTnLst>
                          </p:cTn>
                        </p:par>
                        <p:par>
                          <p:cTn id="56" fill="hold">
                            <p:stCondLst>
                              <p:cond delay="6000"/>
                            </p:stCondLst>
                            <p:childTnLst>
                              <p:par>
                                <p:cTn id="57" presetID="10" presetClass="entr" presetSubtype="0" fill="hold" nodeType="afterEffect">
                                  <p:stCondLst>
                                    <p:cond delay="0"/>
                                  </p:stCondLst>
                                  <p:childTnLst>
                                    <p:set>
                                      <p:cBhvr>
                                        <p:cTn id="58" dur="1" fill="hold">
                                          <p:stCondLst>
                                            <p:cond delay="0"/>
                                          </p:stCondLst>
                                        </p:cTn>
                                        <p:tgtEl>
                                          <p:spTgt spid="202"/>
                                        </p:tgtEl>
                                        <p:attrNameLst>
                                          <p:attrName>style.visibility</p:attrName>
                                        </p:attrNameLst>
                                      </p:cBhvr>
                                      <p:to>
                                        <p:strVal val="visible"/>
                                      </p:to>
                                    </p:set>
                                    <p:animEffect transition="in" filter="fade">
                                      <p:cBhvr>
                                        <p:cTn id="59" dur="500"/>
                                        <p:tgtEl>
                                          <p:spTgt spid="202"/>
                                        </p:tgtEl>
                                      </p:cBhvr>
                                    </p:animEffect>
                                  </p:childTnLst>
                                </p:cTn>
                              </p:par>
                            </p:childTnLst>
                          </p:cTn>
                        </p:par>
                        <p:par>
                          <p:cTn id="60" fill="hold">
                            <p:stCondLst>
                              <p:cond delay="6500"/>
                            </p:stCondLst>
                            <p:childTnLst>
                              <p:par>
                                <p:cTn id="61" presetID="12" presetClass="entr" presetSubtype="2" fill="hold" grpId="0" nodeType="afterEffect">
                                  <p:stCondLst>
                                    <p:cond delay="500"/>
                                  </p:stCondLst>
                                  <p:childTnLst>
                                    <p:set>
                                      <p:cBhvr>
                                        <p:cTn id="62" dur="1" fill="hold">
                                          <p:stCondLst>
                                            <p:cond delay="0"/>
                                          </p:stCondLst>
                                        </p:cTn>
                                        <p:tgtEl>
                                          <p:spTgt spid="57"/>
                                        </p:tgtEl>
                                        <p:attrNameLst>
                                          <p:attrName>style.visibility</p:attrName>
                                        </p:attrNameLst>
                                      </p:cBhvr>
                                      <p:to>
                                        <p:strVal val="visible"/>
                                      </p:to>
                                    </p:set>
                                    <p:anim calcmode="lin" valueType="num">
                                      <p:cBhvr additive="base">
                                        <p:cTn id="63" dur="500"/>
                                        <p:tgtEl>
                                          <p:spTgt spid="57"/>
                                        </p:tgtEl>
                                        <p:attrNameLst>
                                          <p:attrName>ppt_x</p:attrName>
                                        </p:attrNameLst>
                                      </p:cBhvr>
                                      <p:tavLst>
                                        <p:tav tm="0">
                                          <p:val>
                                            <p:strVal val="#ppt_x+#ppt_w*1.125000"/>
                                          </p:val>
                                        </p:tav>
                                        <p:tav tm="100000">
                                          <p:val>
                                            <p:strVal val="#ppt_x"/>
                                          </p:val>
                                        </p:tav>
                                      </p:tavLst>
                                    </p:anim>
                                    <p:animEffect transition="in" filter="wipe(left)">
                                      <p:cBhvr>
                                        <p:cTn id="64" dur="500"/>
                                        <p:tgtEl>
                                          <p:spTgt spid="57"/>
                                        </p:tgtEl>
                                      </p:cBhvr>
                                    </p:animEffect>
                                  </p:childTnLst>
                                </p:cTn>
                              </p:par>
                              <p:par>
                                <p:cTn id="65" presetID="12" presetClass="entr" presetSubtype="8" fill="hold" grpId="0" nodeType="withEffect">
                                  <p:stCondLst>
                                    <p:cond delay="500"/>
                                  </p:stCondLst>
                                  <p:childTnLst>
                                    <p:set>
                                      <p:cBhvr>
                                        <p:cTn id="66" dur="1" fill="hold">
                                          <p:stCondLst>
                                            <p:cond delay="0"/>
                                          </p:stCondLst>
                                        </p:cTn>
                                        <p:tgtEl>
                                          <p:spTgt spid="56"/>
                                        </p:tgtEl>
                                        <p:attrNameLst>
                                          <p:attrName>style.visibility</p:attrName>
                                        </p:attrNameLst>
                                      </p:cBhvr>
                                      <p:to>
                                        <p:strVal val="visible"/>
                                      </p:to>
                                    </p:set>
                                    <p:anim calcmode="lin" valueType="num">
                                      <p:cBhvr additive="base">
                                        <p:cTn id="67" dur="500"/>
                                        <p:tgtEl>
                                          <p:spTgt spid="56"/>
                                        </p:tgtEl>
                                        <p:attrNameLst>
                                          <p:attrName>ppt_x</p:attrName>
                                        </p:attrNameLst>
                                      </p:cBhvr>
                                      <p:tavLst>
                                        <p:tav tm="0">
                                          <p:val>
                                            <p:strVal val="#ppt_x-#ppt_w*1.125000"/>
                                          </p:val>
                                        </p:tav>
                                        <p:tav tm="100000">
                                          <p:val>
                                            <p:strVal val="#ppt_x"/>
                                          </p:val>
                                        </p:tav>
                                      </p:tavLst>
                                    </p:anim>
                                    <p:animEffect transition="in" filter="wipe(right)">
                                      <p:cBhvr>
                                        <p:cTn id="68" dur="500"/>
                                        <p:tgtEl>
                                          <p:spTgt spid="56"/>
                                        </p:tgtEl>
                                      </p:cBhvr>
                                    </p:animEffect>
                                  </p:childTnLst>
                                </p:cTn>
                              </p:par>
                            </p:childTnLst>
                          </p:cTn>
                        </p:par>
                        <p:par>
                          <p:cTn id="69" fill="hold">
                            <p:stCondLst>
                              <p:cond delay="7500"/>
                            </p:stCondLst>
                            <p:childTnLst>
                              <p:par>
                                <p:cTn id="70" presetID="10" presetClass="entr" presetSubtype="0" fill="hold" nodeType="afterEffect">
                                  <p:stCondLst>
                                    <p:cond delay="0"/>
                                  </p:stCondLst>
                                  <p:childTnLst>
                                    <p:set>
                                      <p:cBhvr>
                                        <p:cTn id="71" dur="1" fill="hold">
                                          <p:stCondLst>
                                            <p:cond delay="0"/>
                                          </p:stCondLst>
                                        </p:cTn>
                                        <p:tgtEl>
                                          <p:spTgt spid="203"/>
                                        </p:tgtEl>
                                        <p:attrNameLst>
                                          <p:attrName>style.visibility</p:attrName>
                                        </p:attrNameLst>
                                      </p:cBhvr>
                                      <p:to>
                                        <p:strVal val="visible"/>
                                      </p:to>
                                    </p:set>
                                    <p:animEffect transition="in" filter="fade">
                                      <p:cBhvr>
                                        <p:cTn id="72"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9" grpId="0"/>
      <p:bldP spid="47" grpId="0"/>
      <p:bldP spid="51" grpId="0"/>
      <p:bldP spid="50" grpId="0"/>
      <p:bldP spid="53" grpId="0"/>
      <p:bldP spid="52" grpId="0"/>
      <p:bldP spid="55" grpId="0"/>
      <p:bldP spid="54" grpId="0"/>
      <p:bldP spid="57" grpId="0"/>
      <p:bldP spid="56"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0D4A0-0E46-4A1A-986F-661AAEFAA5F8}"/>
              </a:ext>
            </a:extLst>
          </p:cNvPr>
          <p:cNvSpPr>
            <a:spLocks noGrp="1"/>
          </p:cNvSpPr>
          <p:nvPr>
            <p:ph type="title"/>
          </p:nvPr>
        </p:nvSpPr>
        <p:spPr>
          <a:xfrm>
            <a:off x="621792" y="621792"/>
            <a:ext cx="11225304" cy="1107996"/>
          </a:xfrm>
        </p:spPr>
        <p:txBody>
          <a:bodyPr/>
          <a:lstStyle/>
          <a:p>
            <a:r>
              <a:rPr lang="en-US" sz="3400" dirty="0">
                <a:solidFill>
                  <a:schemeClr val="bg1"/>
                </a:solidFill>
                <a:cs typeface="Segoe UI"/>
              </a:rPr>
              <a:t>Run </a:t>
            </a:r>
            <a:r>
              <a:rPr lang="en-US" sz="3400" dirty="0">
                <a:solidFill>
                  <a:schemeClr val="accent5"/>
                </a:solidFill>
                <a:cs typeface="Segoe UI"/>
              </a:rPr>
              <a:t>Well-Architected</a:t>
            </a:r>
            <a:r>
              <a:rPr lang="en-US" sz="3400" dirty="0">
                <a:solidFill>
                  <a:schemeClr val="bg1"/>
                </a:solidFill>
                <a:cs typeface="Segoe UI"/>
              </a:rPr>
              <a:t> cloud workloads</a:t>
            </a:r>
            <a:r>
              <a:rPr lang="en-US" sz="3400" dirty="0">
                <a:solidFill>
                  <a:schemeClr val="bg1"/>
                </a:solidFill>
                <a:cs typeface="+mn-cs"/>
              </a:rPr>
              <a:t>—</a:t>
            </a:r>
            <a:br>
              <a:rPr lang="en-US" sz="3400" dirty="0"/>
            </a:br>
            <a:r>
              <a:rPr lang="en-US" sz="3400" dirty="0">
                <a:solidFill>
                  <a:schemeClr val="bg1"/>
                </a:solidFill>
                <a:cs typeface="Segoe UI"/>
              </a:rPr>
              <a:t>to </a:t>
            </a:r>
            <a:r>
              <a:rPr lang="en-US" sz="3400" dirty="0">
                <a:solidFill>
                  <a:schemeClr val="accent5"/>
                </a:solidFill>
                <a:cs typeface="Segoe UI"/>
              </a:rPr>
              <a:t>create business value</a:t>
            </a:r>
          </a:p>
        </p:txBody>
      </p:sp>
      <p:sp>
        <p:nvSpPr>
          <p:cNvPr id="6" name="TextBox 5">
            <a:extLst>
              <a:ext uri="{FF2B5EF4-FFF2-40B4-BE49-F238E27FC236}">
                <a16:creationId xmlns:a16="http://schemas.microsoft.com/office/drawing/2014/main" id="{8A1833D6-2EE5-4350-9EE6-DE1E23B7E797}"/>
              </a:ext>
            </a:extLst>
          </p:cNvPr>
          <p:cNvSpPr txBox="1"/>
          <p:nvPr/>
        </p:nvSpPr>
        <p:spPr>
          <a:xfrm>
            <a:off x="1249777" y="2032796"/>
            <a:ext cx="3989360"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Invest in </a:t>
            </a:r>
            <a:r>
              <a:rPr kumimoji="0" lang="en-US" sz="2400" b="0" i="0" u="none" strike="noStrike" kern="1200" cap="none" spc="-49" normalizeH="0" baseline="0" noProof="0" dirty="0">
                <a:ln w="3175">
                  <a:noFill/>
                </a:ln>
                <a:solidFill>
                  <a:srgbClr val="50E6FF"/>
                </a:solidFill>
                <a:effectLst/>
                <a:uLnTx/>
                <a:uFillTx/>
                <a:latin typeface="Segoe UI Semibold"/>
                <a:ea typeface="+mn-ea"/>
                <a:cs typeface="+mn-cs"/>
              </a:rPr>
              <a:t>these actions</a:t>
            </a:r>
            <a:r>
              <a:rPr kumimoji="0" lang="en-US" sz="2400" b="0" i="0" u="none" strike="noStrike" kern="1200" cap="none" spc="0" normalizeH="0" baseline="0" noProof="0" dirty="0">
                <a:ln>
                  <a:noFill/>
                </a:ln>
                <a:solidFill>
                  <a:srgbClr val="50E6FF"/>
                </a:solidFill>
                <a:effectLst/>
                <a:uLnTx/>
                <a:uFillTx/>
                <a:latin typeface="Segoe UI"/>
                <a:ea typeface="+mn-ea"/>
                <a:cs typeface="+mn-cs"/>
              </a:rPr>
              <a:t>:</a:t>
            </a:r>
          </a:p>
        </p:txBody>
      </p:sp>
      <p:sp>
        <p:nvSpPr>
          <p:cNvPr id="3" name="Content Placeholder 2">
            <a:extLst>
              <a:ext uri="{FF2B5EF4-FFF2-40B4-BE49-F238E27FC236}">
                <a16:creationId xmlns:a16="http://schemas.microsoft.com/office/drawing/2014/main" id="{00283BB6-1F03-4789-B383-4332DA3D67FE}"/>
              </a:ext>
            </a:extLst>
          </p:cNvPr>
          <p:cNvSpPr>
            <a:spLocks noGrp="1"/>
          </p:cNvSpPr>
          <p:nvPr>
            <p:ph idx="1"/>
          </p:nvPr>
        </p:nvSpPr>
        <p:spPr>
          <a:xfrm>
            <a:off x="1002511" y="2919651"/>
            <a:ext cx="5049618" cy="2400657"/>
          </a:xfrm>
        </p:spPr>
        <p:txBody>
          <a:bodyPr vert="horz" wrap="square" lIns="0" tIns="91440" rIns="146304" bIns="91440" rtlCol="0" anchor="t">
            <a:spAutoFit/>
          </a:bodyPr>
          <a:lstStyle/>
          <a:p>
            <a:pPr marL="342900" indent="-342900">
              <a:buClr>
                <a:schemeClr val="bg1"/>
              </a:buClr>
              <a:buFont typeface="Wingdings" panose="05000000000000000000" pitchFamily="2" charset="2"/>
              <a:buChar char="§"/>
            </a:pPr>
            <a:r>
              <a:rPr lang="en-US" sz="2400" dirty="0">
                <a:solidFill>
                  <a:schemeClr val="bg2"/>
                </a:solidFill>
                <a:latin typeface="+mn-lt"/>
              </a:rPr>
              <a:t>Manage budget</a:t>
            </a:r>
          </a:p>
          <a:p>
            <a:pPr marL="342900" indent="-342900">
              <a:buClr>
                <a:schemeClr val="bg1"/>
              </a:buClr>
              <a:buFont typeface="Wingdings" panose="05000000000000000000" pitchFamily="2" charset="2"/>
              <a:buChar char="§"/>
            </a:pPr>
            <a:r>
              <a:rPr lang="en-US" sz="2400" dirty="0">
                <a:solidFill>
                  <a:schemeClr val="bg2"/>
                </a:solidFill>
                <a:latin typeface="+mn-lt"/>
              </a:rPr>
              <a:t>Improve workloads security </a:t>
            </a:r>
            <a:endParaRPr lang="en-US" sz="2400" dirty="0">
              <a:solidFill>
                <a:schemeClr val="bg2"/>
              </a:solidFill>
              <a:latin typeface="+mn-lt"/>
              <a:cs typeface="Segoe UI"/>
            </a:endParaRPr>
          </a:p>
          <a:p>
            <a:pPr marL="342900" indent="-342900">
              <a:buClr>
                <a:schemeClr val="bg1"/>
              </a:buClr>
              <a:buFont typeface="Wingdings" panose="05000000000000000000" pitchFamily="2" charset="2"/>
              <a:buChar char="§"/>
            </a:pPr>
            <a:r>
              <a:rPr lang="en-US" sz="2400" dirty="0">
                <a:solidFill>
                  <a:schemeClr val="bg2"/>
                </a:solidFill>
                <a:latin typeface="+mn-lt"/>
              </a:rPr>
              <a:t>Increase incident response</a:t>
            </a:r>
            <a:endParaRPr lang="en-US" sz="2400" dirty="0">
              <a:solidFill>
                <a:schemeClr val="bg2"/>
              </a:solidFill>
              <a:latin typeface="+mn-lt"/>
              <a:cs typeface="Segoe UI"/>
            </a:endParaRPr>
          </a:p>
          <a:p>
            <a:pPr marL="342900" indent="-342900">
              <a:buClr>
                <a:schemeClr val="bg1"/>
              </a:buClr>
              <a:buFont typeface="Wingdings" panose="05000000000000000000" pitchFamily="2" charset="2"/>
              <a:buChar char="§"/>
            </a:pPr>
            <a:r>
              <a:rPr lang="en-US" sz="2400" dirty="0">
                <a:solidFill>
                  <a:schemeClr val="bg2"/>
                </a:solidFill>
                <a:latin typeface="+mn-lt"/>
              </a:rPr>
              <a:t>Streamline internal processes</a:t>
            </a:r>
            <a:endParaRPr lang="en-US" sz="2400" dirty="0">
              <a:solidFill>
                <a:schemeClr val="bg2"/>
              </a:solidFill>
              <a:latin typeface="+mn-lt"/>
              <a:cs typeface="Segoe UI"/>
            </a:endParaRPr>
          </a:p>
          <a:p>
            <a:pPr marL="342900" indent="-342900">
              <a:buClr>
                <a:schemeClr val="bg1"/>
              </a:buClr>
              <a:buFont typeface="Wingdings" panose="05000000000000000000" pitchFamily="2" charset="2"/>
              <a:buChar char="§"/>
            </a:pPr>
            <a:r>
              <a:rPr lang="en-US" sz="2400" dirty="0">
                <a:solidFill>
                  <a:schemeClr val="bg2"/>
                </a:solidFill>
                <a:latin typeface="+mn-lt"/>
              </a:rPr>
              <a:t>Find costly mistakes</a:t>
            </a:r>
            <a:endParaRPr lang="en-US" sz="2400" dirty="0">
              <a:solidFill>
                <a:schemeClr val="bg2"/>
              </a:solidFill>
              <a:latin typeface="+mn-lt"/>
              <a:cs typeface="Segoe UI"/>
            </a:endParaRPr>
          </a:p>
          <a:p>
            <a:pPr marL="342900" indent="-342900">
              <a:buClr>
                <a:schemeClr val="bg1"/>
              </a:buClr>
              <a:buFont typeface="Wingdings" panose="05000000000000000000" pitchFamily="2" charset="2"/>
              <a:buChar char="§"/>
            </a:pPr>
            <a:r>
              <a:rPr lang="en-US" sz="2400" dirty="0">
                <a:solidFill>
                  <a:schemeClr val="bg2"/>
                </a:solidFill>
                <a:latin typeface="+mn-lt"/>
              </a:rPr>
              <a:t>Enhance workload performance</a:t>
            </a:r>
            <a:endParaRPr lang="en-US" sz="2400" dirty="0">
              <a:solidFill>
                <a:schemeClr val="bg2"/>
              </a:solidFill>
              <a:latin typeface="+mn-lt"/>
              <a:cs typeface="Segoe UI"/>
            </a:endParaRPr>
          </a:p>
        </p:txBody>
      </p:sp>
      <p:sp>
        <p:nvSpPr>
          <p:cNvPr id="7" name="TextBox 6">
            <a:extLst>
              <a:ext uri="{FF2B5EF4-FFF2-40B4-BE49-F238E27FC236}">
                <a16:creationId xmlns:a16="http://schemas.microsoft.com/office/drawing/2014/main" id="{8011BD10-6058-4A54-86E3-578A01500AB9}"/>
              </a:ext>
            </a:extLst>
          </p:cNvPr>
          <p:cNvSpPr txBox="1"/>
          <p:nvPr/>
        </p:nvSpPr>
        <p:spPr>
          <a:xfrm>
            <a:off x="6893802" y="2071208"/>
            <a:ext cx="4577086"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To avoid </a:t>
            </a:r>
            <a:r>
              <a:rPr kumimoji="0" lang="en-US" sz="2400" b="0" i="0" u="none" strike="noStrike" kern="1200" cap="none" spc="-49" normalizeH="0" baseline="0" noProof="0" dirty="0">
                <a:ln w="3175">
                  <a:noFill/>
                </a:ln>
                <a:solidFill>
                  <a:srgbClr val="50E6FF"/>
                </a:solidFill>
                <a:effectLst/>
                <a:uLnTx/>
                <a:uFillTx/>
                <a:latin typeface="Segoe UI Semibold"/>
                <a:ea typeface="+mn-ea"/>
                <a:cs typeface="+mn-cs"/>
              </a:rPr>
              <a:t>these consequences</a:t>
            </a:r>
            <a:r>
              <a:rPr kumimoji="0" lang="en-US" sz="2400" b="0" i="0" u="none" strike="noStrike" kern="1200" cap="none" spc="0" normalizeH="0" baseline="0" noProof="0" dirty="0">
                <a:ln>
                  <a:noFill/>
                </a:ln>
                <a:solidFill>
                  <a:srgbClr val="50E6FF"/>
                </a:solidFill>
                <a:effectLst/>
                <a:uLnTx/>
                <a:uFillTx/>
                <a:latin typeface="Segoe UI"/>
                <a:ea typeface="+mn-ea"/>
                <a:cs typeface="+mn-cs"/>
              </a:rPr>
              <a:t>:</a:t>
            </a:r>
          </a:p>
        </p:txBody>
      </p:sp>
      <p:sp>
        <p:nvSpPr>
          <p:cNvPr id="5" name="Content Placeholder 2">
            <a:extLst>
              <a:ext uri="{FF2B5EF4-FFF2-40B4-BE49-F238E27FC236}">
                <a16:creationId xmlns:a16="http://schemas.microsoft.com/office/drawing/2014/main" id="{02C78F38-9393-484A-A845-A749563BA759}"/>
              </a:ext>
            </a:extLst>
          </p:cNvPr>
          <p:cNvSpPr txBox="1">
            <a:spLocks/>
          </p:cNvSpPr>
          <p:nvPr/>
        </p:nvSpPr>
        <p:spPr>
          <a:xfrm>
            <a:off x="7864707" y="3017762"/>
            <a:ext cx="3281219" cy="2142125"/>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FFFFFF"/>
                </a:solidFill>
                <a:effectLst/>
                <a:uLnTx/>
                <a:uFillTx/>
                <a:latin typeface="Segoe UI Semibold"/>
                <a:ea typeface="+mn-ea"/>
                <a:cs typeface="Segoe UI"/>
              </a:rPr>
              <a:t>Expenses, losses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a:rPr>
              <a:t>     Broken</a:t>
            </a:r>
            <a:r>
              <a:rPr kumimoji="0" lang="en-US" sz="2400" b="0" i="0" u="none" strike="noStrike" kern="1200" cap="none" spc="0" normalizeH="0" noProof="0" dirty="0">
                <a:ln>
                  <a:noFill/>
                </a:ln>
                <a:solidFill>
                  <a:srgbClr val="FFFFFF"/>
                </a:solidFill>
                <a:effectLst/>
                <a:uLnTx/>
                <a:uFillTx/>
                <a:latin typeface="Segoe UI"/>
                <a:ea typeface="+mn-ea"/>
                <a:cs typeface="Segoe UI"/>
              </a:rPr>
              <a:t> </a:t>
            </a:r>
            <a:r>
              <a:rPr kumimoji="0" lang="en-US" sz="2400" b="0" i="0" u="none" strike="noStrike" kern="1200" cap="none" spc="0" normalizeH="0" baseline="0" noProof="0" dirty="0">
                <a:ln>
                  <a:noFill/>
                </a:ln>
                <a:solidFill>
                  <a:srgbClr val="FFFFFF"/>
                </a:solidFill>
                <a:effectLst/>
                <a:uLnTx/>
                <a:uFillTx/>
                <a:latin typeface="Segoe UI Semibold"/>
                <a:ea typeface="+mn-ea"/>
                <a:cs typeface="Segoe UI"/>
              </a:rPr>
              <a:t>Trust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a:rPr>
              <a:t>            </a:t>
            </a:r>
            <a:r>
              <a:rPr kumimoji="0" lang="en-US" sz="2400" b="0" i="0" u="none" strike="noStrike" kern="1200" cap="none" spc="0" normalizeH="0" baseline="0" noProof="0" dirty="0">
                <a:ln>
                  <a:noFill/>
                </a:ln>
                <a:solidFill>
                  <a:srgbClr val="FFFFFF"/>
                </a:solidFill>
                <a:effectLst/>
                <a:uLnTx/>
                <a:uFillTx/>
                <a:latin typeface="Segoe UI Semibold"/>
                <a:ea typeface="+mn-ea"/>
                <a:cs typeface="Segoe UI"/>
              </a:rPr>
              <a:t>Damages</a:t>
            </a:r>
          </a:p>
        </p:txBody>
      </p:sp>
      <p:pic>
        <p:nvPicPr>
          <p:cNvPr id="22" name="Graphic 21">
            <a:extLst>
              <a:ext uri="{FF2B5EF4-FFF2-40B4-BE49-F238E27FC236}">
                <a16:creationId xmlns:a16="http://schemas.microsoft.com/office/drawing/2014/main" id="{1F1470F2-28D5-4F74-B60D-B42955315AD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47519" y="2924618"/>
            <a:ext cx="914400" cy="914400"/>
          </a:xfrm>
          <a:prstGeom prst="rect">
            <a:avLst/>
          </a:prstGeom>
        </p:spPr>
      </p:pic>
      <p:pic>
        <p:nvPicPr>
          <p:cNvPr id="24" name="Graphic 23">
            <a:extLst>
              <a:ext uri="{FF2B5EF4-FFF2-40B4-BE49-F238E27FC236}">
                <a16:creationId xmlns:a16="http://schemas.microsoft.com/office/drawing/2014/main" id="{73029EA8-2D1D-443B-870E-05243B661B25}"/>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32310" y="3915011"/>
            <a:ext cx="914400" cy="914400"/>
          </a:xfrm>
          <a:prstGeom prst="rect">
            <a:avLst/>
          </a:prstGeom>
        </p:spPr>
      </p:pic>
      <p:pic>
        <p:nvPicPr>
          <p:cNvPr id="28" name="Graphic 27">
            <a:extLst>
              <a:ext uri="{FF2B5EF4-FFF2-40B4-BE49-F238E27FC236}">
                <a16:creationId xmlns:a16="http://schemas.microsoft.com/office/drawing/2014/main" id="{86F44C9F-3ABE-420A-9918-FC7C84283A9C}"/>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89510" y="4765369"/>
            <a:ext cx="914400" cy="914400"/>
          </a:xfrm>
          <a:prstGeom prst="rect">
            <a:avLst/>
          </a:prstGeom>
        </p:spPr>
      </p:pic>
      <p:pic>
        <p:nvPicPr>
          <p:cNvPr id="25" name="Graphic 24">
            <a:extLst>
              <a:ext uri="{FF2B5EF4-FFF2-40B4-BE49-F238E27FC236}">
                <a16:creationId xmlns:a16="http://schemas.microsoft.com/office/drawing/2014/main" id="{ED7D2DFB-A221-43DC-8194-DD5B30AB3A54}"/>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35166" y="1992722"/>
            <a:ext cx="648929" cy="648929"/>
          </a:xfrm>
          <a:prstGeom prst="rect">
            <a:avLst/>
          </a:prstGeom>
        </p:spPr>
      </p:pic>
      <p:pic>
        <p:nvPicPr>
          <p:cNvPr id="30" name="Graphic 29">
            <a:extLst>
              <a:ext uri="{FF2B5EF4-FFF2-40B4-BE49-F238E27FC236}">
                <a16:creationId xmlns:a16="http://schemas.microsoft.com/office/drawing/2014/main" id="{EDF46F14-F6E8-413D-AF76-9FC76F7236CD}"/>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73064" y="2041488"/>
            <a:ext cx="496366" cy="496366"/>
          </a:xfrm>
          <a:prstGeom prst="rect">
            <a:avLst/>
          </a:prstGeom>
        </p:spPr>
      </p:pic>
    </p:spTree>
    <p:custDataLst>
      <p:tags r:id="rId1"/>
    </p:custDataLst>
    <p:extLst>
      <p:ext uri="{BB962C8B-B14F-4D97-AF65-F5344CB8AC3E}">
        <p14:creationId xmlns:p14="http://schemas.microsoft.com/office/powerpoint/2010/main" val="5113881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667380" y="637519"/>
            <a:ext cx="11336039" cy="744014"/>
          </a:xfrm>
        </p:spPr>
        <p:txBody>
          <a:bodyPr>
            <a:normAutofit fontScale="90000"/>
          </a:bodyPr>
          <a:lstStyle/>
          <a:p>
            <a:r>
              <a:rPr lang="en-US">
                <a:solidFill>
                  <a:srgbClr val="4FE7FF"/>
                </a:solidFill>
                <a:latin typeface="Segoe UI Semibold" panose="020B0702040204020203" pitchFamily="34" charset="0"/>
                <a:cs typeface="Segoe UI Semibold" panose="020B0702040204020203" pitchFamily="34" charset="0"/>
              </a:rPr>
              <a:t>Microsoft Azure Well-Architected Framework</a:t>
            </a:r>
          </a:p>
        </p:txBody>
      </p:sp>
      <p:sp>
        <p:nvSpPr>
          <p:cNvPr id="6" name="Text Placeholder 5"/>
          <p:cNvSpPr>
            <a:spLocks noGrp="1"/>
          </p:cNvSpPr>
          <p:nvPr>
            <p:ph type="body" sz="quarter" idx="10"/>
          </p:nvPr>
        </p:nvSpPr>
        <p:spPr>
          <a:xfrm>
            <a:off x="550613" y="1451710"/>
            <a:ext cx="10239874" cy="1089529"/>
          </a:xfrm>
        </p:spPr>
        <p:txBody>
          <a:bodyPr/>
          <a:lstStyle/>
          <a:p>
            <a:pPr lvl="1"/>
            <a:r>
              <a:rPr lang="en-US">
                <a:solidFill>
                  <a:schemeClr val="bg1"/>
                </a:solidFill>
                <a:latin typeface="Segoe UI" panose="020B0502040204020203" pitchFamily="34" charset="0"/>
                <a:cs typeface="Segoe UI" panose="020B0502040204020203" pitchFamily="34" charset="0"/>
              </a:rPr>
              <a:t>Architecture guidance and best practices, created for architects, developers and solution owners, to improve the quality of their workloads, based on 5 aligned and connected pillars</a:t>
            </a:r>
          </a:p>
        </p:txBody>
      </p:sp>
      <p:sp>
        <p:nvSpPr>
          <p:cNvPr id="7" name="TextBox 6">
            <a:extLst>
              <a:ext uri="{FF2B5EF4-FFF2-40B4-BE49-F238E27FC236}">
                <a16:creationId xmlns:a16="http://schemas.microsoft.com/office/drawing/2014/main" id="{72211803-2C90-4CEB-998C-1D68912817B0}"/>
              </a:ext>
            </a:extLst>
          </p:cNvPr>
          <p:cNvSpPr txBox="1"/>
          <p:nvPr/>
        </p:nvSpPr>
        <p:spPr>
          <a:xfrm>
            <a:off x="550613" y="6121825"/>
            <a:ext cx="4913841" cy="369332"/>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4"/>
              </a:rPr>
              <a:t>https://aka.ms/well</a:t>
            </a:r>
            <a:r>
              <a:rPr kumimoji="0" lang="en-US" sz="1765"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4"/>
              </a:rPr>
              <a:t>architected/framework</a:t>
            </a:r>
            <a:endParaRPr kumimoji="0" lang="en-US" sz="1765"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p:txBody>
      </p:sp>
      <p:grpSp>
        <p:nvGrpSpPr>
          <p:cNvPr id="60" name="Group 59">
            <a:extLst>
              <a:ext uri="{FF2B5EF4-FFF2-40B4-BE49-F238E27FC236}">
                <a16:creationId xmlns:a16="http://schemas.microsoft.com/office/drawing/2014/main" id="{327A29B4-6B46-42BD-89AB-515B04770652}"/>
              </a:ext>
            </a:extLst>
          </p:cNvPr>
          <p:cNvGrpSpPr/>
          <p:nvPr/>
        </p:nvGrpSpPr>
        <p:grpSpPr>
          <a:xfrm>
            <a:off x="3084594" y="3111545"/>
            <a:ext cx="1828800" cy="1898186"/>
            <a:chOff x="5227514" y="3133170"/>
            <a:chExt cx="1828800" cy="1898186"/>
          </a:xfrm>
        </p:grpSpPr>
        <p:grpSp>
          <p:nvGrpSpPr>
            <p:cNvPr id="36" name="Group 34">
              <a:extLst>
                <a:ext uri="{FF2B5EF4-FFF2-40B4-BE49-F238E27FC236}">
                  <a16:creationId xmlns:a16="http://schemas.microsoft.com/office/drawing/2014/main" id="{2F4D6830-7118-4B8A-A16A-3BFC83417E17}"/>
                </a:ext>
              </a:extLst>
            </p:cNvPr>
            <p:cNvGrpSpPr>
              <a:grpSpLocks noChangeAspect="1"/>
            </p:cNvGrpSpPr>
            <p:nvPr/>
          </p:nvGrpSpPr>
          <p:grpSpPr bwMode="auto">
            <a:xfrm>
              <a:off x="5648202" y="4210619"/>
              <a:ext cx="987425" cy="820737"/>
              <a:chOff x="3572" y="2719"/>
              <a:chExt cx="622" cy="517"/>
            </a:xfrm>
          </p:grpSpPr>
          <p:sp>
            <p:nvSpPr>
              <p:cNvPr id="37" name="AutoShape 33">
                <a:extLst>
                  <a:ext uri="{FF2B5EF4-FFF2-40B4-BE49-F238E27FC236}">
                    <a16:creationId xmlns:a16="http://schemas.microsoft.com/office/drawing/2014/main" id="{973E201B-A608-4F60-BD8D-40EA50AB1E12}"/>
                  </a:ext>
                </a:extLst>
              </p:cNvPr>
              <p:cNvSpPr>
                <a:spLocks noChangeAspect="1" noChangeArrowheads="1" noTextEdit="1"/>
              </p:cNvSpPr>
              <p:nvPr/>
            </p:nvSpPr>
            <p:spPr bwMode="auto">
              <a:xfrm>
                <a:off x="3572" y="2719"/>
                <a:ext cx="622" cy="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35">
                <a:extLst>
                  <a:ext uri="{FF2B5EF4-FFF2-40B4-BE49-F238E27FC236}">
                    <a16:creationId xmlns:a16="http://schemas.microsoft.com/office/drawing/2014/main" id="{82D55764-81A3-4D89-A8B0-DC31E835F79D}"/>
                  </a:ext>
                </a:extLst>
              </p:cNvPr>
              <p:cNvSpPr>
                <a:spLocks/>
              </p:cNvSpPr>
              <p:nvPr/>
            </p:nvSpPr>
            <p:spPr bwMode="auto">
              <a:xfrm>
                <a:off x="4194" y="30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36">
                <a:extLst>
                  <a:ext uri="{FF2B5EF4-FFF2-40B4-BE49-F238E27FC236}">
                    <a16:creationId xmlns:a16="http://schemas.microsoft.com/office/drawing/2014/main" id="{97BD5CE8-E01A-4F10-BCA7-674C2E40413D}"/>
                  </a:ext>
                </a:extLst>
              </p:cNvPr>
              <p:cNvSpPr>
                <a:spLocks/>
              </p:cNvSpPr>
              <p:nvPr/>
            </p:nvSpPr>
            <p:spPr bwMode="auto">
              <a:xfrm>
                <a:off x="4075" y="3050"/>
                <a:ext cx="119" cy="186"/>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Freeform 37">
                <a:extLst>
                  <a:ext uri="{FF2B5EF4-FFF2-40B4-BE49-F238E27FC236}">
                    <a16:creationId xmlns:a16="http://schemas.microsoft.com/office/drawing/2014/main" id="{B30AD870-DE6B-4C3C-8D8A-EAB3D14AE322}"/>
                  </a:ext>
                </a:extLst>
              </p:cNvPr>
              <p:cNvSpPr>
                <a:spLocks/>
              </p:cNvSpPr>
              <p:nvPr/>
            </p:nvSpPr>
            <p:spPr bwMode="auto">
              <a:xfrm>
                <a:off x="4075" y="2825"/>
                <a:ext cx="119" cy="186"/>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38">
                <a:extLst>
                  <a:ext uri="{FF2B5EF4-FFF2-40B4-BE49-F238E27FC236}">
                    <a16:creationId xmlns:a16="http://schemas.microsoft.com/office/drawing/2014/main" id="{E1CB6CB4-E354-48C4-8FF6-CD26221C3C60}"/>
                  </a:ext>
                </a:extLst>
              </p:cNvPr>
              <p:cNvSpPr>
                <a:spLocks/>
              </p:cNvSpPr>
              <p:nvPr/>
            </p:nvSpPr>
            <p:spPr bwMode="auto">
              <a:xfrm>
                <a:off x="3902" y="2719"/>
                <a:ext cx="187" cy="119"/>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Freeform 39">
                <a:extLst>
                  <a:ext uri="{FF2B5EF4-FFF2-40B4-BE49-F238E27FC236}">
                    <a16:creationId xmlns:a16="http://schemas.microsoft.com/office/drawing/2014/main" id="{0D5BB535-0068-4D09-BED7-F9351177F58B}"/>
                  </a:ext>
                </a:extLst>
              </p:cNvPr>
              <p:cNvSpPr>
                <a:spLocks/>
              </p:cNvSpPr>
              <p:nvPr/>
            </p:nvSpPr>
            <p:spPr bwMode="auto">
              <a:xfrm>
                <a:off x="3677" y="2719"/>
                <a:ext cx="187" cy="119"/>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40">
                <a:extLst>
                  <a:ext uri="{FF2B5EF4-FFF2-40B4-BE49-F238E27FC236}">
                    <a16:creationId xmlns:a16="http://schemas.microsoft.com/office/drawing/2014/main" id="{1E73E21E-87CC-4C78-B4E8-5F77ADC1C360}"/>
                  </a:ext>
                </a:extLst>
              </p:cNvPr>
              <p:cNvSpPr>
                <a:spLocks/>
              </p:cNvSpPr>
              <p:nvPr/>
            </p:nvSpPr>
            <p:spPr bwMode="auto">
              <a:xfrm>
                <a:off x="3572" y="2825"/>
                <a:ext cx="118" cy="186"/>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Oval 41">
                <a:extLst>
                  <a:ext uri="{FF2B5EF4-FFF2-40B4-BE49-F238E27FC236}">
                    <a16:creationId xmlns:a16="http://schemas.microsoft.com/office/drawing/2014/main" id="{FF3AD640-2AA6-43D9-B5AD-886F7F329670}"/>
                  </a:ext>
                </a:extLst>
              </p:cNvPr>
              <p:cNvSpPr>
                <a:spLocks noChangeArrowheads="1"/>
              </p:cNvSpPr>
              <p:nvPr/>
            </p:nvSpPr>
            <p:spPr bwMode="auto">
              <a:xfrm>
                <a:off x="3825" y="2972"/>
                <a:ext cx="117" cy="1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42">
                <a:extLst>
                  <a:ext uri="{FF2B5EF4-FFF2-40B4-BE49-F238E27FC236}">
                    <a16:creationId xmlns:a16="http://schemas.microsoft.com/office/drawing/2014/main" id="{05D1E2B4-6C9C-4C2F-B653-7FF2EED5A11D}"/>
                  </a:ext>
                </a:extLst>
              </p:cNvPr>
              <p:cNvSpPr>
                <a:spLocks/>
              </p:cNvSpPr>
              <p:nvPr/>
            </p:nvSpPr>
            <p:spPr bwMode="auto">
              <a:xfrm>
                <a:off x="3853" y="2883"/>
                <a:ext cx="176" cy="176"/>
              </a:xfrm>
              <a:custGeom>
                <a:avLst/>
                <a:gdLst>
                  <a:gd name="T0" fmla="*/ 41 w 176"/>
                  <a:gd name="T1" fmla="*/ 176 h 176"/>
                  <a:gd name="T2" fmla="*/ 0 w 176"/>
                  <a:gd name="T3" fmla="*/ 135 h 176"/>
                  <a:gd name="T4" fmla="*/ 135 w 176"/>
                  <a:gd name="T5" fmla="*/ 0 h 176"/>
                  <a:gd name="T6" fmla="*/ 176 w 176"/>
                  <a:gd name="T7" fmla="*/ 41 h 176"/>
                  <a:gd name="T8" fmla="*/ 41 w 176"/>
                  <a:gd name="T9" fmla="*/ 176 h 176"/>
                </a:gdLst>
                <a:ahLst/>
                <a:cxnLst>
                  <a:cxn ang="0">
                    <a:pos x="T0" y="T1"/>
                  </a:cxn>
                  <a:cxn ang="0">
                    <a:pos x="T2" y="T3"/>
                  </a:cxn>
                  <a:cxn ang="0">
                    <a:pos x="T4" y="T5"/>
                  </a:cxn>
                  <a:cxn ang="0">
                    <a:pos x="T6" y="T7"/>
                  </a:cxn>
                  <a:cxn ang="0">
                    <a:pos x="T8" y="T9"/>
                  </a:cxn>
                </a:cxnLst>
                <a:rect l="0" t="0" r="r" b="b"/>
                <a:pathLst>
                  <a:path w="176" h="176">
                    <a:moveTo>
                      <a:pt x="41" y="176"/>
                    </a:moveTo>
                    <a:lnTo>
                      <a:pt x="0" y="135"/>
                    </a:lnTo>
                    <a:lnTo>
                      <a:pt x="135" y="0"/>
                    </a:lnTo>
                    <a:lnTo>
                      <a:pt x="176" y="41"/>
                    </a:lnTo>
                    <a:lnTo>
                      <a:pt x="41" y="1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7" name="TextBox 46">
              <a:extLst>
                <a:ext uri="{FF2B5EF4-FFF2-40B4-BE49-F238E27FC236}">
                  <a16:creationId xmlns:a16="http://schemas.microsoft.com/office/drawing/2014/main" id="{5CE17EA5-3FEF-4B89-A6C4-5F6037124AFD}"/>
                </a:ext>
              </a:extLst>
            </p:cNvPr>
            <p:cNvSpPr txBox="1"/>
            <p:nvPr/>
          </p:nvSpPr>
          <p:spPr>
            <a:xfrm>
              <a:off x="5227514" y="3133170"/>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Operational Excellence</a:t>
              </a:r>
            </a:p>
          </p:txBody>
        </p:sp>
      </p:grpSp>
      <p:grpSp>
        <p:nvGrpSpPr>
          <p:cNvPr id="62" name="Group 61">
            <a:extLst>
              <a:ext uri="{FF2B5EF4-FFF2-40B4-BE49-F238E27FC236}">
                <a16:creationId xmlns:a16="http://schemas.microsoft.com/office/drawing/2014/main" id="{41777C08-710B-4E10-A22C-6D76BCF6C14B}"/>
              </a:ext>
            </a:extLst>
          </p:cNvPr>
          <p:cNvGrpSpPr/>
          <p:nvPr/>
        </p:nvGrpSpPr>
        <p:grpSpPr>
          <a:xfrm>
            <a:off x="941674" y="3111545"/>
            <a:ext cx="1828800" cy="1945017"/>
            <a:chOff x="941674" y="3133170"/>
            <a:chExt cx="1828800" cy="1945017"/>
          </a:xfrm>
        </p:grpSpPr>
        <p:sp>
          <p:nvSpPr>
            <p:cNvPr id="14" name="TextBox 13">
              <a:extLst>
                <a:ext uri="{FF2B5EF4-FFF2-40B4-BE49-F238E27FC236}">
                  <a16:creationId xmlns:a16="http://schemas.microsoft.com/office/drawing/2014/main" id="{7821E4FC-A46C-45F4-9591-84BF724F2399}"/>
                </a:ext>
              </a:extLst>
            </p:cNvPr>
            <p:cNvSpPr txBox="1"/>
            <p:nvPr/>
          </p:nvSpPr>
          <p:spPr>
            <a:xfrm>
              <a:off x="941674" y="3133170"/>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Cost Optimization</a:t>
              </a:r>
            </a:p>
          </p:txBody>
        </p:sp>
        <p:pic>
          <p:nvPicPr>
            <p:cNvPr id="3" name="Picture 2">
              <a:extLst>
                <a:ext uri="{FF2B5EF4-FFF2-40B4-BE49-F238E27FC236}">
                  <a16:creationId xmlns:a16="http://schemas.microsoft.com/office/drawing/2014/main" id="{55FBECDC-F867-47C8-8C9A-F3E09566F9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8874" y="4163787"/>
              <a:ext cx="914400" cy="914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4D0A89FC-EC55-41F6-9310-E1EEA0F21DCE}"/>
              </a:ext>
            </a:extLst>
          </p:cNvPr>
          <p:cNvGrpSpPr/>
          <p:nvPr/>
        </p:nvGrpSpPr>
        <p:grpSpPr>
          <a:xfrm>
            <a:off x="7370434" y="3111545"/>
            <a:ext cx="1828800" cy="1945017"/>
            <a:chOff x="7370434" y="3133170"/>
            <a:chExt cx="1828800" cy="1945017"/>
          </a:xfrm>
        </p:grpSpPr>
        <p:sp>
          <p:nvSpPr>
            <p:cNvPr id="48" name="TextBox 47">
              <a:extLst>
                <a:ext uri="{FF2B5EF4-FFF2-40B4-BE49-F238E27FC236}">
                  <a16:creationId xmlns:a16="http://schemas.microsoft.com/office/drawing/2014/main" id="{F94525B6-83F5-47D5-A319-418B8604080F}"/>
                </a:ext>
              </a:extLst>
            </p:cNvPr>
            <p:cNvSpPr txBox="1"/>
            <p:nvPr/>
          </p:nvSpPr>
          <p:spPr>
            <a:xfrm>
              <a:off x="7370434" y="3133170"/>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Reliability</a:t>
              </a:r>
            </a:p>
          </p:txBody>
        </p:sp>
        <p:grpSp>
          <p:nvGrpSpPr>
            <p:cNvPr id="20" name="Group 19">
              <a:extLst>
                <a:ext uri="{FF2B5EF4-FFF2-40B4-BE49-F238E27FC236}">
                  <a16:creationId xmlns:a16="http://schemas.microsoft.com/office/drawing/2014/main" id="{501960E2-1291-47D0-AA7E-12FADC12CC93}"/>
                </a:ext>
              </a:extLst>
            </p:cNvPr>
            <p:cNvGrpSpPr/>
            <p:nvPr/>
          </p:nvGrpSpPr>
          <p:grpSpPr>
            <a:xfrm>
              <a:off x="7848417" y="4163787"/>
              <a:ext cx="872835" cy="914400"/>
              <a:chOff x="7848417" y="4163787"/>
              <a:chExt cx="872835" cy="914400"/>
            </a:xfrm>
          </p:grpSpPr>
          <p:sp>
            <p:nvSpPr>
              <p:cNvPr id="80" name="Graphic 4" descr="Badge Tick with solid fill">
                <a:extLst>
                  <a:ext uri="{FF2B5EF4-FFF2-40B4-BE49-F238E27FC236}">
                    <a16:creationId xmlns:a16="http://schemas.microsoft.com/office/drawing/2014/main" id="{2E171179-D47B-49F2-AF16-BDF0609A655C}"/>
                  </a:ext>
                </a:extLst>
              </p:cNvPr>
              <p:cNvSpPr/>
              <p:nvPr/>
            </p:nvSpPr>
            <p:spPr>
              <a:xfrm>
                <a:off x="8013813" y="4337054"/>
                <a:ext cx="542048" cy="567865"/>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1" name="Graphic 4" descr="Badge Tick with solid fill">
                <a:extLst>
                  <a:ext uri="{FF2B5EF4-FFF2-40B4-BE49-F238E27FC236}">
                    <a16:creationId xmlns:a16="http://schemas.microsoft.com/office/drawing/2014/main" id="{8D73324E-1DF1-48AF-9EEC-305D156DBE07}"/>
                  </a:ext>
                </a:extLst>
              </p:cNvPr>
              <p:cNvSpPr/>
              <p:nvPr/>
            </p:nvSpPr>
            <p:spPr>
              <a:xfrm>
                <a:off x="7848417" y="4163787"/>
                <a:ext cx="872835" cy="91440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chemeClr val="bg1"/>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23" name="Group 22">
            <a:extLst>
              <a:ext uri="{FF2B5EF4-FFF2-40B4-BE49-F238E27FC236}">
                <a16:creationId xmlns:a16="http://schemas.microsoft.com/office/drawing/2014/main" id="{EEEE7AC0-6DE9-4576-8DE8-FD1476601EBC}"/>
              </a:ext>
            </a:extLst>
          </p:cNvPr>
          <p:cNvGrpSpPr/>
          <p:nvPr/>
        </p:nvGrpSpPr>
        <p:grpSpPr>
          <a:xfrm>
            <a:off x="9513355" y="3111545"/>
            <a:ext cx="1828800" cy="1945017"/>
            <a:chOff x="9513355" y="3133170"/>
            <a:chExt cx="1828800" cy="1945017"/>
          </a:xfrm>
        </p:grpSpPr>
        <p:sp>
          <p:nvSpPr>
            <p:cNvPr id="49" name="TextBox 48">
              <a:extLst>
                <a:ext uri="{FF2B5EF4-FFF2-40B4-BE49-F238E27FC236}">
                  <a16:creationId xmlns:a16="http://schemas.microsoft.com/office/drawing/2014/main" id="{79E56159-3905-4F4D-9280-2B69DC4ABFBF}"/>
                </a:ext>
              </a:extLst>
            </p:cNvPr>
            <p:cNvSpPr txBox="1"/>
            <p:nvPr/>
          </p:nvSpPr>
          <p:spPr>
            <a:xfrm>
              <a:off x="9513355" y="3133170"/>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Security</a:t>
              </a:r>
            </a:p>
          </p:txBody>
        </p:sp>
        <p:grpSp>
          <p:nvGrpSpPr>
            <p:cNvPr id="67" name="Group 66">
              <a:extLst>
                <a:ext uri="{FF2B5EF4-FFF2-40B4-BE49-F238E27FC236}">
                  <a16:creationId xmlns:a16="http://schemas.microsoft.com/office/drawing/2014/main" id="{9D84BA09-7A9D-4534-894F-AF5B9EEC108A}"/>
                </a:ext>
              </a:extLst>
            </p:cNvPr>
            <p:cNvGrpSpPr/>
            <p:nvPr/>
          </p:nvGrpSpPr>
          <p:grpSpPr>
            <a:xfrm>
              <a:off x="10056627" y="4163787"/>
              <a:ext cx="742256" cy="914400"/>
              <a:chOff x="10056627" y="4163787"/>
              <a:chExt cx="742256" cy="914400"/>
            </a:xfrm>
          </p:grpSpPr>
          <p:sp>
            <p:nvSpPr>
              <p:cNvPr id="83" name="Freeform: Shape 82">
                <a:extLst>
                  <a:ext uri="{FF2B5EF4-FFF2-40B4-BE49-F238E27FC236}">
                    <a16:creationId xmlns:a16="http://schemas.microsoft.com/office/drawing/2014/main" id="{F35EFA38-0125-45E9-836E-CB97311466B4}"/>
                  </a:ext>
                </a:extLst>
              </p:cNvPr>
              <p:cNvSpPr>
                <a:spLocks noChangeAspect="1"/>
              </p:cNvSpPr>
              <p:nvPr/>
            </p:nvSpPr>
            <p:spPr>
              <a:xfrm>
                <a:off x="10056627" y="4163787"/>
                <a:ext cx="742256" cy="914400"/>
              </a:xfrm>
              <a:custGeom>
                <a:avLst/>
                <a:gdLst>
                  <a:gd name="connsiteX0" fmla="*/ 335422 w 670458"/>
                  <a:gd name="connsiteY0" fmla="*/ 77361 h 825952"/>
                  <a:gd name="connsiteX1" fmla="*/ 155108 w 670458"/>
                  <a:gd name="connsiteY1" fmla="*/ 257675 h 825952"/>
                  <a:gd name="connsiteX2" fmla="*/ 155108 w 670458"/>
                  <a:gd name="connsiteY2" fmla="*/ 336002 h 825952"/>
                  <a:gd name="connsiteX3" fmla="*/ 515737 w 670458"/>
                  <a:gd name="connsiteY3" fmla="*/ 336002 h 825952"/>
                  <a:gd name="connsiteX4" fmla="*/ 515737 w 670458"/>
                  <a:gd name="connsiteY4" fmla="*/ 262897 h 825952"/>
                  <a:gd name="connsiteX5" fmla="*/ 348960 w 670458"/>
                  <a:gd name="connsiteY5" fmla="*/ 77876 h 825952"/>
                  <a:gd name="connsiteX6" fmla="*/ 335422 w 670458"/>
                  <a:gd name="connsiteY6" fmla="*/ 77361 h 825952"/>
                  <a:gd name="connsiteX7" fmla="*/ 335422 w 670458"/>
                  <a:gd name="connsiteY7" fmla="*/ 0 h 825952"/>
                  <a:gd name="connsiteX8" fmla="*/ 354569 w 670458"/>
                  <a:gd name="connsiteY8" fmla="*/ 709 h 825952"/>
                  <a:gd name="connsiteX9" fmla="*/ 593097 w 670458"/>
                  <a:gd name="connsiteY9" fmla="*/ 262897 h 825952"/>
                  <a:gd name="connsiteX10" fmla="*/ 593097 w 670458"/>
                  <a:gd name="connsiteY10" fmla="*/ 336002 h 825952"/>
                  <a:gd name="connsiteX11" fmla="*/ 670458 w 670458"/>
                  <a:gd name="connsiteY11" fmla="*/ 336002 h 825952"/>
                  <a:gd name="connsiteX12" fmla="*/ 670394 w 670458"/>
                  <a:gd name="connsiteY12" fmla="*/ 825952 h 825952"/>
                  <a:gd name="connsiteX13" fmla="*/ 0 w 670458"/>
                  <a:gd name="connsiteY13" fmla="*/ 825952 h 825952"/>
                  <a:gd name="connsiteX14" fmla="*/ 0 w 670458"/>
                  <a:gd name="connsiteY14" fmla="*/ 336002 h 825952"/>
                  <a:gd name="connsiteX15" fmla="*/ 77747 w 670458"/>
                  <a:gd name="connsiteY15" fmla="*/ 336002 h 825952"/>
                  <a:gd name="connsiteX16" fmla="*/ 77747 w 670458"/>
                  <a:gd name="connsiteY16" fmla="*/ 257675 h 825952"/>
                  <a:gd name="connsiteX17" fmla="*/ 335422 w 670458"/>
                  <a:gd name="connsiteY17" fmla="*/ 0 h 8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458" h="825952">
                    <a:moveTo>
                      <a:pt x="335422" y="77361"/>
                    </a:moveTo>
                    <a:cubicBezTo>
                      <a:pt x="235949" y="77361"/>
                      <a:pt x="155108" y="158267"/>
                      <a:pt x="155108" y="257675"/>
                    </a:cubicBezTo>
                    <a:lnTo>
                      <a:pt x="155108" y="336002"/>
                    </a:lnTo>
                    <a:lnTo>
                      <a:pt x="515737" y="336002"/>
                    </a:lnTo>
                    <a:lnTo>
                      <a:pt x="515737" y="262897"/>
                    </a:lnTo>
                    <a:cubicBezTo>
                      <a:pt x="515737" y="165874"/>
                      <a:pt x="442502" y="84581"/>
                      <a:pt x="348960" y="77876"/>
                    </a:cubicBezTo>
                    <a:cubicBezTo>
                      <a:pt x="344447" y="77554"/>
                      <a:pt x="339935" y="77361"/>
                      <a:pt x="335422" y="77361"/>
                    </a:cubicBezTo>
                    <a:close/>
                    <a:moveTo>
                      <a:pt x="335422" y="0"/>
                    </a:moveTo>
                    <a:cubicBezTo>
                      <a:pt x="341740" y="0"/>
                      <a:pt x="348122" y="258"/>
                      <a:pt x="354569" y="709"/>
                    </a:cubicBezTo>
                    <a:cubicBezTo>
                      <a:pt x="490014" y="10444"/>
                      <a:pt x="593097" y="127065"/>
                      <a:pt x="593097" y="262897"/>
                    </a:cubicBezTo>
                    <a:lnTo>
                      <a:pt x="593097" y="336002"/>
                    </a:lnTo>
                    <a:lnTo>
                      <a:pt x="670458" y="336002"/>
                    </a:lnTo>
                    <a:lnTo>
                      <a:pt x="670394" y="825952"/>
                    </a:lnTo>
                    <a:lnTo>
                      <a:pt x="0" y="825952"/>
                    </a:lnTo>
                    <a:lnTo>
                      <a:pt x="0" y="336002"/>
                    </a:lnTo>
                    <a:lnTo>
                      <a:pt x="77747" y="336002"/>
                    </a:lnTo>
                    <a:lnTo>
                      <a:pt x="77747" y="257675"/>
                    </a:lnTo>
                    <a:cubicBezTo>
                      <a:pt x="77747" y="115396"/>
                      <a:pt x="193079" y="0"/>
                      <a:pt x="335422" y="0"/>
                    </a:cubicBezTo>
                    <a:close/>
                  </a:path>
                </a:pathLst>
              </a:custGeom>
              <a:solidFill>
                <a:srgbClr val="0078D3"/>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3BF1821F-255A-40EA-897C-767CBC94E4D9}"/>
                  </a:ext>
                </a:extLst>
              </p:cNvPr>
              <p:cNvSpPr/>
              <p:nvPr/>
            </p:nvSpPr>
            <p:spPr>
              <a:xfrm>
                <a:off x="10342110" y="4677513"/>
                <a:ext cx="171290" cy="171431"/>
              </a:xfrm>
              <a:custGeom>
                <a:avLst/>
                <a:gdLst>
                  <a:gd name="connsiteX0" fmla="*/ 154721 w 154721"/>
                  <a:gd name="connsiteY0" fmla="*/ 76587 h 154849"/>
                  <a:gd name="connsiteX1" fmla="*/ 154721 w 154721"/>
                  <a:gd name="connsiteY1" fmla="*/ 78327 h 154849"/>
                  <a:gd name="connsiteX2" fmla="*/ 78199 w 154721"/>
                  <a:gd name="connsiteY2" fmla="*/ 154850 h 154849"/>
                  <a:gd name="connsiteX3" fmla="*/ 76458 w 154721"/>
                  <a:gd name="connsiteY3" fmla="*/ 154850 h 154849"/>
                  <a:gd name="connsiteX4" fmla="*/ 0 w 154721"/>
                  <a:gd name="connsiteY4" fmla="*/ 78263 h 154849"/>
                  <a:gd name="connsiteX5" fmla="*/ 0 w 154721"/>
                  <a:gd name="connsiteY5" fmla="*/ 76522 h 154849"/>
                  <a:gd name="connsiteX6" fmla="*/ 76522 w 154721"/>
                  <a:gd name="connsiteY6" fmla="*/ 0 h 154849"/>
                  <a:gd name="connsiteX7" fmla="*/ 78263 w 154721"/>
                  <a:gd name="connsiteY7" fmla="*/ 0 h 154849"/>
                  <a:gd name="connsiteX8" fmla="*/ 154721 w 154721"/>
                  <a:gd name="connsiteY8" fmla="*/ 76587 h 1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21" h="154849">
                    <a:moveTo>
                      <a:pt x="154721" y="76587"/>
                    </a:moveTo>
                    <a:lnTo>
                      <a:pt x="154721" y="78327"/>
                    </a:lnTo>
                    <a:cubicBezTo>
                      <a:pt x="154721" y="120553"/>
                      <a:pt x="120489" y="154850"/>
                      <a:pt x="78199" y="154850"/>
                    </a:cubicBezTo>
                    <a:lnTo>
                      <a:pt x="76458" y="154850"/>
                    </a:lnTo>
                    <a:cubicBezTo>
                      <a:pt x="34232" y="154785"/>
                      <a:pt x="0" y="120553"/>
                      <a:pt x="0" y="78263"/>
                    </a:cubicBezTo>
                    <a:lnTo>
                      <a:pt x="0" y="76522"/>
                    </a:lnTo>
                    <a:cubicBezTo>
                      <a:pt x="0" y="34296"/>
                      <a:pt x="34232" y="0"/>
                      <a:pt x="76522" y="0"/>
                    </a:cubicBezTo>
                    <a:lnTo>
                      <a:pt x="78263" y="0"/>
                    </a:lnTo>
                    <a:cubicBezTo>
                      <a:pt x="120489" y="64"/>
                      <a:pt x="154721" y="34296"/>
                      <a:pt x="154721" y="76587"/>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A66E58B0-2F43-4E7C-B5A9-CE272B95CFA1}"/>
                  </a:ext>
                </a:extLst>
              </p:cNvPr>
              <p:cNvSpPr/>
              <p:nvPr/>
            </p:nvSpPr>
            <p:spPr>
              <a:xfrm>
                <a:off x="10385004" y="4764228"/>
                <a:ext cx="85574" cy="199766"/>
              </a:xfrm>
              <a:custGeom>
                <a:avLst/>
                <a:gdLst>
                  <a:gd name="connsiteX0" fmla="*/ 38938 w 77296"/>
                  <a:gd name="connsiteY0" fmla="*/ 180443 h 180443"/>
                  <a:gd name="connsiteX1" fmla="*/ 38358 w 77296"/>
                  <a:gd name="connsiteY1" fmla="*/ 180443 h 180443"/>
                  <a:gd name="connsiteX2" fmla="*/ 0 w 77296"/>
                  <a:gd name="connsiteY2" fmla="*/ 142086 h 180443"/>
                  <a:gd name="connsiteX3" fmla="*/ 0 w 77296"/>
                  <a:gd name="connsiteY3" fmla="*/ 38358 h 180443"/>
                  <a:gd name="connsiteX4" fmla="*/ 38358 w 77296"/>
                  <a:gd name="connsiteY4" fmla="*/ 0 h 180443"/>
                  <a:gd name="connsiteX5" fmla="*/ 38938 w 77296"/>
                  <a:gd name="connsiteY5" fmla="*/ 0 h 180443"/>
                  <a:gd name="connsiteX6" fmla="*/ 77296 w 77296"/>
                  <a:gd name="connsiteY6" fmla="*/ 38358 h 180443"/>
                  <a:gd name="connsiteX7" fmla="*/ 77296 w 77296"/>
                  <a:gd name="connsiteY7" fmla="*/ 142086 h 180443"/>
                  <a:gd name="connsiteX8" fmla="*/ 38938 w 77296"/>
                  <a:gd name="connsiteY8" fmla="*/ 180443 h 18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96" h="180443">
                    <a:moveTo>
                      <a:pt x="38938" y="180443"/>
                    </a:moveTo>
                    <a:lnTo>
                      <a:pt x="38358" y="180443"/>
                    </a:lnTo>
                    <a:cubicBezTo>
                      <a:pt x="17148" y="180443"/>
                      <a:pt x="0" y="163231"/>
                      <a:pt x="0" y="142086"/>
                    </a:cubicBezTo>
                    <a:lnTo>
                      <a:pt x="0" y="38358"/>
                    </a:lnTo>
                    <a:cubicBezTo>
                      <a:pt x="0" y="17148"/>
                      <a:pt x="17213" y="0"/>
                      <a:pt x="38358" y="0"/>
                    </a:cubicBezTo>
                    <a:lnTo>
                      <a:pt x="38938" y="0"/>
                    </a:lnTo>
                    <a:cubicBezTo>
                      <a:pt x="60148" y="0"/>
                      <a:pt x="77296" y="17213"/>
                      <a:pt x="77296" y="38358"/>
                    </a:cubicBezTo>
                    <a:lnTo>
                      <a:pt x="77296" y="142086"/>
                    </a:lnTo>
                    <a:cubicBezTo>
                      <a:pt x="77296" y="163295"/>
                      <a:pt x="60083" y="180443"/>
                      <a:pt x="38938" y="180443"/>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grpSp>
      </p:grpSp>
      <p:grpSp>
        <p:nvGrpSpPr>
          <p:cNvPr id="24" name="Group 23">
            <a:extLst>
              <a:ext uri="{FF2B5EF4-FFF2-40B4-BE49-F238E27FC236}">
                <a16:creationId xmlns:a16="http://schemas.microsoft.com/office/drawing/2014/main" id="{3564EF5E-CBD8-483E-9343-26975447BC20}"/>
              </a:ext>
            </a:extLst>
          </p:cNvPr>
          <p:cNvGrpSpPr/>
          <p:nvPr/>
        </p:nvGrpSpPr>
        <p:grpSpPr>
          <a:xfrm>
            <a:off x="5227514" y="3111545"/>
            <a:ext cx="1828800" cy="1945017"/>
            <a:chOff x="5227514" y="3111545"/>
            <a:chExt cx="1828800" cy="1945017"/>
          </a:xfrm>
        </p:grpSpPr>
        <p:sp>
          <p:nvSpPr>
            <p:cNvPr id="45" name="TextBox 44">
              <a:extLst>
                <a:ext uri="{FF2B5EF4-FFF2-40B4-BE49-F238E27FC236}">
                  <a16:creationId xmlns:a16="http://schemas.microsoft.com/office/drawing/2014/main" id="{983DDC4B-5956-4CFB-A6A9-3B6CE1D12D58}"/>
                </a:ext>
              </a:extLst>
            </p:cNvPr>
            <p:cNvSpPr txBox="1"/>
            <p:nvPr/>
          </p:nvSpPr>
          <p:spPr>
            <a:xfrm>
              <a:off x="5227514" y="3111545"/>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Performance Efficiency</a:t>
              </a:r>
            </a:p>
          </p:txBody>
        </p:sp>
        <p:grpSp>
          <p:nvGrpSpPr>
            <p:cNvPr id="61" name="Group 4">
              <a:extLst>
                <a:ext uri="{FF2B5EF4-FFF2-40B4-BE49-F238E27FC236}">
                  <a16:creationId xmlns:a16="http://schemas.microsoft.com/office/drawing/2014/main" id="{5CF53670-DD1E-4F08-A660-C48A6379C49E}"/>
                </a:ext>
              </a:extLst>
            </p:cNvPr>
            <p:cNvGrpSpPr>
              <a:grpSpLocks noChangeAspect="1"/>
            </p:cNvGrpSpPr>
            <p:nvPr/>
          </p:nvGrpSpPr>
          <p:grpSpPr bwMode="auto">
            <a:xfrm>
              <a:off x="5638994" y="4050722"/>
              <a:ext cx="1005840" cy="1005840"/>
              <a:chOff x="8417" y="3338"/>
              <a:chExt cx="374" cy="374"/>
            </a:xfrm>
          </p:grpSpPr>
          <p:sp>
            <p:nvSpPr>
              <p:cNvPr id="63" name="AutoShape 3">
                <a:extLst>
                  <a:ext uri="{FF2B5EF4-FFF2-40B4-BE49-F238E27FC236}">
                    <a16:creationId xmlns:a16="http://schemas.microsoft.com/office/drawing/2014/main" id="{1F7138AF-6B25-4BDD-9EFE-272F54E629EC}"/>
                  </a:ext>
                </a:extLst>
              </p:cNvPr>
              <p:cNvSpPr>
                <a:spLocks noChangeAspect="1" noChangeArrowheads="1" noTextEdit="1"/>
              </p:cNvSpPr>
              <p:nvPr/>
            </p:nvSpPr>
            <p:spPr bwMode="auto">
              <a:xfrm>
                <a:off x="8417" y="3338"/>
                <a:ext cx="37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5">
                <a:extLst>
                  <a:ext uri="{FF2B5EF4-FFF2-40B4-BE49-F238E27FC236}">
                    <a16:creationId xmlns:a16="http://schemas.microsoft.com/office/drawing/2014/main" id="{14E09163-88CF-4E23-8EEE-5E6FD3C911CC}"/>
                  </a:ext>
                </a:extLst>
              </p:cNvPr>
              <p:cNvSpPr>
                <a:spLocks noEditPoints="1"/>
              </p:cNvSpPr>
              <p:nvPr/>
            </p:nvSpPr>
            <p:spPr bwMode="auto">
              <a:xfrm>
                <a:off x="8518" y="3350"/>
                <a:ext cx="278" cy="24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6">
                <a:extLst>
                  <a:ext uri="{FF2B5EF4-FFF2-40B4-BE49-F238E27FC236}">
                    <a16:creationId xmlns:a16="http://schemas.microsoft.com/office/drawing/2014/main" id="{765C1518-5754-4B31-95CF-89E305324FD6}"/>
                  </a:ext>
                </a:extLst>
              </p:cNvPr>
              <p:cNvSpPr>
                <a:spLocks/>
              </p:cNvSpPr>
              <p:nvPr/>
            </p:nvSpPr>
            <p:spPr bwMode="auto">
              <a:xfrm>
                <a:off x="8685" y="3338"/>
                <a:ext cx="37" cy="33"/>
              </a:xfrm>
              <a:custGeom>
                <a:avLst/>
                <a:gdLst>
                  <a:gd name="T0" fmla="*/ 29 w 37"/>
                  <a:gd name="T1" fmla="*/ 33 h 33"/>
                  <a:gd name="T2" fmla="*/ 0 w 37"/>
                  <a:gd name="T3" fmla="*/ 21 h 33"/>
                  <a:gd name="T4" fmla="*/ 9 w 37"/>
                  <a:gd name="T5" fmla="*/ 0 h 33"/>
                  <a:gd name="T6" fmla="*/ 37 w 37"/>
                  <a:gd name="T7" fmla="*/ 12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1"/>
                    </a:lnTo>
                    <a:lnTo>
                      <a:pt x="9" y="0"/>
                    </a:lnTo>
                    <a:lnTo>
                      <a:pt x="37" y="12"/>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reeform 7">
                <a:extLst>
                  <a:ext uri="{FF2B5EF4-FFF2-40B4-BE49-F238E27FC236}">
                    <a16:creationId xmlns:a16="http://schemas.microsoft.com/office/drawing/2014/main" id="{13393213-B1B2-4BF4-AEC6-44F851DBF8CE}"/>
                  </a:ext>
                </a:extLst>
              </p:cNvPr>
              <p:cNvSpPr>
                <a:spLocks/>
              </p:cNvSpPr>
              <p:nvPr/>
            </p:nvSpPr>
            <p:spPr bwMode="auto">
              <a:xfrm>
                <a:off x="8591" y="3574"/>
                <a:ext cx="37" cy="33"/>
              </a:xfrm>
              <a:custGeom>
                <a:avLst/>
                <a:gdLst>
                  <a:gd name="T0" fmla="*/ 29 w 37"/>
                  <a:gd name="T1" fmla="*/ 33 h 33"/>
                  <a:gd name="T2" fmla="*/ 0 w 37"/>
                  <a:gd name="T3" fmla="*/ 22 h 33"/>
                  <a:gd name="T4" fmla="*/ 9 w 37"/>
                  <a:gd name="T5" fmla="*/ 0 h 33"/>
                  <a:gd name="T6" fmla="*/ 37 w 37"/>
                  <a:gd name="T7" fmla="*/ 11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2"/>
                    </a:lnTo>
                    <a:lnTo>
                      <a:pt x="9" y="0"/>
                    </a:lnTo>
                    <a:lnTo>
                      <a:pt x="37" y="11"/>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Freeform 8">
                <a:extLst>
                  <a:ext uri="{FF2B5EF4-FFF2-40B4-BE49-F238E27FC236}">
                    <a16:creationId xmlns:a16="http://schemas.microsoft.com/office/drawing/2014/main" id="{B87BF601-960E-423C-ADF7-D70B9F8E72A8}"/>
                  </a:ext>
                </a:extLst>
              </p:cNvPr>
              <p:cNvSpPr>
                <a:spLocks/>
              </p:cNvSpPr>
              <p:nvPr/>
            </p:nvSpPr>
            <p:spPr bwMode="auto">
              <a:xfrm>
                <a:off x="8758" y="3501"/>
                <a:ext cx="33" cy="37"/>
              </a:xfrm>
              <a:custGeom>
                <a:avLst/>
                <a:gdLst>
                  <a:gd name="T0" fmla="*/ 33 w 33"/>
                  <a:gd name="T1" fmla="*/ 9 h 37"/>
                  <a:gd name="T2" fmla="*/ 22 w 33"/>
                  <a:gd name="T3" fmla="*/ 37 h 37"/>
                  <a:gd name="T4" fmla="*/ 0 w 33"/>
                  <a:gd name="T5" fmla="*/ 29 h 37"/>
                  <a:gd name="T6" fmla="*/ 12 w 33"/>
                  <a:gd name="T7" fmla="*/ 0 h 37"/>
                  <a:gd name="T8" fmla="*/ 33 w 33"/>
                  <a:gd name="T9" fmla="*/ 9 h 37"/>
                </a:gdLst>
                <a:ahLst/>
                <a:cxnLst>
                  <a:cxn ang="0">
                    <a:pos x="T0" y="T1"/>
                  </a:cxn>
                  <a:cxn ang="0">
                    <a:pos x="T2" y="T3"/>
                  </a:cxn>
                  <a:cxn ang="0">
                    <a:pos x="T4" y="T5"/>
                  </a:cxn>
                  <a:cxn ang="0">
                    <a:pos x="T6" y="T7"/>
                  </a:cxn>
                  <a:cxn ang="0">
                    <a:pos x="T8" y="T9"/>
                  </a:cxn>
                </a:cxnLst>
                <a:rect l="0" t="0" r="r" b="b"/>
                <a:pathLst>
                  <a:path w="33" h="37">
                    <a:moveTo>
                      <a:pt x="33" y="9"/>
                    </a:moveTo>
                    <a:lnTo>
                      <a:pt x="22" y="37"/>
                    </a:lnTo>
                    <a:lnTo>
                      <a:pt x="0" y="29"/>
                    </a:lnTo>
                    <a:lnTo>
                      <a:pt x="12" y="0"/>
                    </a:lnTo>
                    <a:lnTo>
                      <a:pt x="33"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Freeform 9">
                <a:extLst>
                  <a:ext uri="{FF2B5EF4-FFF2-40B4-BE49-F238E27FC236}">
                    <a16:creationId xmlns:a16="http://schemas.microsoft.com/office/drawing/2014/main" id="{AC883136-E086-4698-9D0E-2F05AA3B7DC6}"/>
                  </a:ext>
                </a:extLst>
              </p:cNvPr>
              <p:cNvSpPr>
                <a:spLocks/>
              </p:cNvSpPr>
              <p:nvPr/>
            </p:nvSpPr>
            <p:spPr bwMode="auto">
              <a:xfrm>
                <a:off x="8522" y="3407"/>
                <a:ext cx="33" cy="37"/>
              </a:xfrm>
              <a:custGeom>
                <a:avLst/>
                <a:gdLst>
                  <a:gd name="T0" fmla="*/ 33 w 33"/>
                  <a:gd name="T1" fmla="*/ 8 h 37"/>
                  <a:gd name="T2" fmla="*/ 22 w 33"/>
                  <a:gd name="T3" fmla="*/ 37 h 37"/>
                  <a:gd name="T4" fmla="*/ 0 w 33"/>
                  <a:gd name="T5" fmla="*/ 29 h 37"/>
                  <a:gd name="T6" fmla="*/ 12 w 33"/>
                  <a:gd name="T7" fmla="*/ 0 h 37"/>
                  <a:gd name="T8" fmla="*/ 33 w 33"/>
                  <a:gd name="T9" fmla="*/ 8 h 37"/>
                </a:gdLst>
                <a:ahLst/>
                <a:cxnLst>
                  <a:cxn ang="0">
                    <a:pos x="T0" y="T1"/>
                  </a:cxn>
                  <a:cxn ang="0">
                    <a:pos x="T2" y="T3"/>
                  </a:cxn>
                  <a:cxn ang="0">
                    <a:pos x="T4" y="T5"/>
                  </a:cxn>
                  <a:cxn ang="0">
                    <a:pos x="T6" y="T7"/>
                  </a:cxn>
                  <a:cxn ang="0">
                    <a:pos x="T8" y="T9"/>
                  </a:cxn>
                </a:cxnLst>
                <a:rect l="0" t="0" r="r" b="b"/>
                <a:pathLst>
                  <a:path w="33" h="37">
                    <a:moveTo>
                      <a:pt x="33" y="8"/>
                    </a:moveTo>
                    <a:lnTo>
                      <a:pt x="22" y="37"/>
                    </a:lnTo>
                    <a:lnTo>
                      <a:pt x="0" y="29"/>
                    </a:lnTo>
                    <a:lnTo>
                      <a:pt x="12" y="0"/>
                    </a:lnTo>
                    <a:lnTo>
                      <a:pt x="33"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Freeform 10">
                <a:extLst>
                  <a:ext uri="{FF2B5EF4-FFF2-40B4-BE49-F238E27FC236}">
                    <a16:creationId xmlns:a16="http://schemas.microsoft.com/office/drawing/2014/main" id="{11A157FE-7EBA-45A8-82DD-623D64F2158C}"/>
                  </a:ext>
                </a:extLst>
              </p:cNvPr>
              <p:cNvSpPr>
                <a:spLocks/>
              </p:cNvSpPr>
              <p:nvPr/>
            </p:nvSpPr>
            <p:spPr bwMode="auto">
              <a:xfrm>
                <a:off x="8523" y="3504"/>
                <a:ext cx="34" cy="37"/>
              </a:xfrm>
              <a:custGeom>
                <a:avLst/>
                <a:gdLst>
                  <a:gd name="T0" fmla="*/ 21 w 34"/>
                  <a:gd name="T1" fmla="*/ 0 h 37"/>
                  <a:gd name="T2" fmla="*/ 34 w 34"/>
                  <a:gd name="T3" fmla="*/ 28 h 37"/>
                  <a:gd name="T4" fmla="*/ 12 w 34"/>
                  <a:gd name="T5" fmla="*/ 37 h 37"/>
                  <a:gd name="T6" fmla="*/ 0 w 34"/>
                  <a:gd name="T7" fmla="*/ 9 h 37"/>
                  <a:gd name="T8" fmla="*/ 21 w 34"/>
                  <a:gd name="T9" fmla="*/ 0 h 37"/>
                </a:gdLst>
                <a:ahLst/>
                <a:cxnLst>
                  <a:cxn ang="0">
                    <a:pos x="T0" y="T1"/>
                  </a:cxn>
                  <a:cxn ang="0">
                    <a:pos x="T2" y="T3"/>
                  </a:cxn>
                  <a:cxn ang="0">
                    <a:pos x="T4" y="T5"/>
                  </a:cxn>
                  <a:cxn ang="0">
                    <a:pos x="T6" y="T7"/>
                  </a:cxn>
                  <a:cxn ang="0">
                    <a:pos x="T8" y="T9"/>
                  </a:cxn>
                </a:cxnLst>
                <a:rect l="0" t="0" r="r" b="b"/>
                <a:pathLst>
                  <a:path w="34" h="37">
                    <a:moveTo>
                      <a:pt x="21" y="0"/>
                    </a:moveTo>
                    <a:lnTo>
                      <a:pt x="34"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reeform 11">
                <a:extLst>
                  <a:ext uri="{FF2B5EF4-FFF2-40B4-BE49-F238E27FC236}">
                    <a16:creationId xmlns:a16="http://schemas.microsoft.com/office/drawing/2014/main" id="{42034E68-819C-4718-8A89-116E0A5EF487}"/>
                  </a:ext>
                </a:extLst>
              </p:cNvPr>
              <p:cNvSpPr>
                <a:spLocks/>
              </p:cNvSpPr>
              <p:nvPr/>
            </p:nvSpPr>
            <p:spPr bwMode="auto">
              <a:xfrm>
                <a:off x="8757" y="3404"/>
                <a:ext cx="33" cy="37"/>
              </a:xfrm>
              <a:custGeom>
                <a:avLst/>
                <a:gdLst>
                  <a:gd name="T0" fmla="*/ 21 w 33"/>
                  <a:gd name="T1" fmla="*/ 0 h 37"/>
                  <a:gd name="T2" fmla="*/ 33 w 33"/>
                  <a:gd name="T3" fmla="*/ 28 h 37"/>
                  <a:gd name="T4" fmla="*/ 12 w 33"/>
                  <a:gd name="T5" fmla="*/ 37 h 37"/>
                  <a:gd name="T6" fmla="*/ 0 w 33"/>
                  <a:gd name="T7" fmla="*/ 9 h 37"/>
                  <a:gd name="T8" fmla="*/ 21 w 33"/>
                  <a:gd name="T9" fmla="*/ 0 h 37"/>
                </a:gdLst>
                <a:ahLst/>
                <a:cxnLst>
                  <a:cxn ang="0">
                    <a:pos x="T0" y="T1"/>
                  </a:cxn>
                  <a:cxn ang="0">
                    <a:pos x="T2" y="T3"/>
                  </a:cxn>
                  <a:cxn ang="0">
                    <a:pos x="T4" y="T5"/>
                  </a:cxn>
                  <a:cxn ang="0">
                    <a:pos x="T6" y="T7"/>
                  </a:cxn>
                  <a:cxn ang="0">
                    <a:pos x="T8" y="T9"/>
                  </a:cxn>
                </a:cxnLst>
                <a:rect l="0" t="0" r="r" b="b"/>
                <a:pathLst>
                  <a:path w="33" h="37">
                    <a:moveTo>
                      <a:pt x="21" y="0"/>
                    </a:moveTo>
                    <a:lnTo>
                      <a:pt x="33"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Freeform 12">
                <a:extLst>
                  <a:ext uri="{FF2B5EF4-FFF2-40B4-BE49-F238E27FC236}">
                    <a16:creationId xmlns:a16="http://schemas.microsoft.com/office/drawing/2014/main" id="{A3C47503-1FED-4F06-9A57-9503C5EDDE02}"/>
                  </a:ext>
                </a:extLst>
              </p:cNvPr>
              <p:cNvSpPr>
                <a:spLocks/>
              </p:cNvSpPr>
              <p:nvPr/>
            </p:nvSpPr>
            <p:spPr bwMode="auto">
              <a:xfrm>
                <a:off x="8688" y="3573"/>
                <a:ext cx="38" cy="33"/>
              </a:xfrm>
              <a:custGeom>
                <a:avLst/>
                <a:gdLst>
                  <a:gd name="T0" fmla="*/ 0 w 38"/>
                  <a:gd name="T1" fmla="*/ 12 h 33"/>
                  <a:gd name="T2" fmla="*/ 29 w 38"/>
                  <a:gd name="T3" fmla="*/ 0 h 33"/>
                  <a:gd name="T4" fmla="*/ 38 w 38"/>
                  <a:gd name="T5" fmla="*/ 21 h 33"/>
                  <a:gd name="T6" fmla="*/ 9 w 38"/>
                  <a:gd name="T7" fmla="*/ 33 h 33"/>
                  <a:gd name="T8" fmla="*/ 0 w 38"/>
                  <a:gd name="T9" fmla="*/ 12 h 33"/>
                </a:gdLst>
                <a:ahLst/>
                <a:cxnLst>
                  <a:cxn ang="0">
                    <a:pos x="T0" y="T1"/>
                  </a:cxn>
                  <a:cxn ang="0">
                    <a:pos x="T2" y="T3"/>
                  </a:cxn>
                  <a:cxn ang="0">
                    <a:pos x="T4" y="T5"/>
                  </a:cxn>
                  <a:cxn ang="0">
                    <a:pos x="T6" y="T7"/>
                  </a:cxn>
                  <a:cxn ang="0">
                    <a:pos x="T8" y="T9"/>
                  </a:cxn>
                </a:cxnLst>
                <a:rect l="0" t="0" r="r" b="b"/>
                <a:pathLst>
                  <a:path w="38" h="33">
                    <a:moveTo>
                      <a:pt x="0" y="12"/>
                    </a:moveTo>
                    <a:lnTo>
                      <a:pt x="29" y="0"/>
                    </a:lnTo>
                    <a:lnTo>
                      <a:pt x="38" y="21"/>
                    </a:lnTo>
                    <a:lnTo>
                      <a:pt x="9" y="33"/>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13">
                <a:extLst>
                  <a:ext uri="{FF2B5EF4-FFF2-40B4-BE49-F238E27FC236}">
                    <a16:creationId xmlns:a16="http://schemas.microsoft.com/office/drawing/2014/main" id="{1DB93EED-5969-4A91-9BA2-1C1843D8088A}"/>
                  </a:ext>
                </a:extLst>
              </p:cNvPr>
              <p:cNvSpPr>
                <a:spLocks/>
              </p:cNvSpPr>
              <p:nvPr/>
            </p:nvSpPr>
            <p:spPr bwMode="auto">
              <a:xfrm>
                <a:off x="8588" y="3339"/>
                <a:ext cx="37" cy="34"/>
              </a:xfrm>
              <a:custGeom>
                <a:avLst/>
                <a:gdLst>
                  <a:gd name="T0" fmla="*/ 0 w 37"/>
                  <a:gd name="T1" fmla="*/ 12 h 34"/>
                  <a:gd name="T2" fmla="*/ 28 w 37"/>
                  <a:gd name="T3" fmla="*/ 0 h 34"/>
                  <a:gd name="T4" fmla="*/ 37 w 37"/>
                  <a:gd name="T5" fmla="*/ 21 h 34"/>
                  <a:gd name="T6" fmla="*/ 9 w 37"/>
                  <a:gd name="T7" fmla="*/ 34 h 34"/>
                  <a:gd name="T8" fmla="*/ 0 w 37"/>
                  <a:gd name="T9" fmla="*/ 12 h 34"/>
                </a:gdLst>
                <a:ahLst/>
                <a:cxnLst>
                  <a:cxn ang="0">
                    <a:pos x="T0" y="T1"/>
                  </a:cxn>
                  <a:cxn ang="0">
                    <a:pos x="T2" y="T3"/>
                  </a:cxn>
                  <a:cxn ang="0">
                    <a:pos x="T4" y="T5"/>
                  </a:cxn>
                  <a:cxn ang="0">
                    <a:pos x="T6" y="T7"/>
                  </a:cxn>
                  <a:cxn ang="0">
                    <a:pos x="T8" y="T9"/>
                  </a:cxn>
                </a:cxnLst>
                <a:rect l="0" t="0" r="r" b="b"/>
                <a:pathLst>
                  <a:path w="37" h="34">
                    <a:moveTo>
                      <a:pt x="0" y="12"/>
                    </a:moveTo>
                    <a:lnTo>
                      <a:pt x="28" y="0"/>
                    </a:lnTo>
                    <a:lnTo>
                      <a:pt x="37" y="21"/>
                    </a:lnTo>
                    <a:lnTo>
                      <a:pt x="9" y="34"/>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Freeform 14">
                <a:extLst>
                  <a:ext uri="{FF2B5EF4-FFF2-40B4-BE49-F238E27FC236}">
                    <a16:creationId xmlns:a16="http://schemas.microsoft.com/office/drawing/2014/main" id="{C70DD67B-011C-4C0B-9C0D-AF1B7A7031FE}"/>
                  </a:ext>
                </a:extLst>
              </p:cNvPr>
              <p:cNvSpPr>
                <a:spLocks noEditPoints="1"/>
              </p:cNvSpPr>
              <p:nvPr/>
            </p:nvSpPr>
            <p:spPr bwMode="auto">
              <a:xfrm>
                <a:off x="8428" y="3561"/>
                <a:ext cx="141" cy="140"/>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15">
                <a:extLst>
                  <a:ext uri="{FF2B5EF4-FFF2-40B4-BE49-F238E27FC236}">
                    <a16:creationId xmlns:a16="http://schemas.microsoft.com/office/drawing/2014/main" id="{B6EAA6C4-68DD-415D-B675-258C0A762541}"/>
                  </a:ext>
                </a:extLst>
              </p:cNvPr>
              <p:cNvSpPr>
                <a:spLocks/>
              </p:cNvSpPr>
              <p:nvPr/>
            </p:nvSpPr>
            <p:spPr bwMode="auto">
              <a:xfrm>
                <a:off x="8489" y="3548"/>
                <a:ext cx="17" cy="15"/>
              </a:xfrm>
              <a:custGeom>
                <a:avLst/>
                <a:gdLst>
                  <a:gd name="T0" fmla="*/ 17 w 17"/>
                  <a:gd name="T1" fmla="*/ 15 h 15"/>
                  <a:gd name="T2" fmla="*/ 0 w 17"/>
                  <a:gd name="T3" fmla="*/ 15 h 15"/>
                  <a:gd name="T4" fmla="*/ 0 w 17"/>
                  <a:gd name="T5" fmla="*/ 1 h 15"/>
                  <a:gd name="T6" fmla="*/ 17 w 17"/>
                  <a:gd name="T7" fmla="*/ 0 h 15"/>
                  <a:gd name="T8" fmla="*/ 17 w 17"/>
                  <a:gd name="T9" fmla="*/ 15 h 15"/>
                </a:gdLst>
                <a:ahLst/>
                <a:cxnLst>
                  <a:cxn ang="0">
                    <a:pos x="T0" y="T1"/>
                  </a:cxn>
                  <a:cxn ang="0">
                    <a:pos x="T2" y="T3"/>
                  </a:cxn>
                  <a:cxn ang="0">
                    <a:pos x="T4" y="T5"/>
                  </a:cxn>
                  <a:cxn ang="0">
                    <a:pos x="T6" y="T7"/>
                  </a:cxn>
                  <a:cxn ang="0">
                    <a:pos x="T8" y="T9"/>
                  </a:cxn>
                </a:cxnLst>
                <a:rect l="0" t="0" r="r" b="b"/>
                <a:pathLst>
                  <a:path w="17" h="15">
                    <a:moveTo>
                      <a:pt x="17" y="15"/>
                    </a:moveTo>
                    <a:lnTo>
                      <a:pt x="0" y="15"/>
                    </a:lnTo>
                    <a:lnTo>
                      <a:pt x="0" y="1"/>
                    </a:lnTo>
                    <a:lnTo>
                      <a:pt x="17" y="0"/>
                    </a:lnTo>
                    <a:lnTo>
                      <a:pt x="17"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Rectangle 16">
                <a:extLst>
                  <a:ext uri="{FF2B5EF4-FFF2-40B4-BE49-F238E27FC236}">
                    <a16:creationId xmlns:a16="http://schemas.microsoft.com/office/drawing/2014/main" id="{CE91F028-A991-48A8-9037-CC3A6660E2CB}"/>
                  </a:ext>
                </a:extLst>
              </p:cNvPr>
              <p:cNvSpPr>
                <a:spLocks noChangeArrowheads="1"/>
              </p:cNvSpPr>
              <p:nvPr/>
            </p:nvSpPr>
            <p:spPr bwMode="auto">
              <a:xfrm>
                <a:off x="8492" y="3698"/>
                <a:ext cx="17"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17">
                <a:extLst>
                  <a:ext uri="{FF2B5EF4-FFF2-40B4-BE49-F238E27FC236}">
                    <a16:creationId xmlns:a16="http://schemas.microsoft.com/office/drawing/2014/main" id="{E908D0C2-5904-436A-AB26-16EBF12D39F2}"/>
                  </a:ext>
                </a:extLst>
              </p:cNvPr>
              <p:cNvSpPr>
                <a:spLocks/>
              </p:cNvSpPr>
              <p:nvPr/>
            </p:nvSpPr>
            <p:spPr bwMode="auto">
              <a:xfrm>
                <a:off x="8566" y="3622"/>
                <a:ext cx="15" cy="17"/>
              </a:xfrm>
              <a:custGeom>
                <a:avLst/>
                <a:gdLst>
                  <a:gd name="T0" fmla="*/ 14 w 15"/>
                  <a:gd name="T1" fmla="*/ 0 h 17"/>
                  <a:gd name="T2" fmla="*/ 15 w 15"/>
                  <a:gd name="T3" fmla="*/ 17 h 17"/>
                  <a:gd name="T4" fmla="*/ 0 w 15"/>
                  <a:gd name="T5" fmla="*/ 17 h 17"/>
                  <a:gd name="T6" fmla="*/ 0 w 15"/>
                  <a:gd name="T7" fmla="*/ 0 h 17"/>
                  <a:gd name="T8" fmla="*/ 14 w 15"/>
                  <a:gd name="T9" fmla="*/ 0 h 17"/>
                </a:gdLst>
                <a:ahLst/>
                <a:cxnLst>
                  <a:cxn ang="0">
                    <a:pos x="T0" y="T1"/>
                  </a:cxn>
                  <a:cxn ang="0">
                    <a:pos x="T2" y="T3"/>
                  </a:cxn>
                  <a:cxn ang="0">
                    <a:pos x="T4" y="T5"/>
                  </a:cxn>
                  <a:cxn ang="0">
                    <a:pos x="T6" y="T7"/>
                  </a:cxn>
                  <a:cxn ang="0">
                    <a:pos x="T8" y="T9"/>
                  </a:cxn>
                </a:cxnLst>
                <a:rect l="0" t="0" r="r" b="b"/>
                <a:pathLst>
                  <a:path w="15" h="17">
                    <a:moveTo>
                      <a:pt x="14" y="0"/>
                    </a:moveTo>
                    <a:lnTo>
                      <a:pt x="15" y="17"/>
                    </a:lnTo>
                    <a:lnTo>
                      <a:pt x="0" y="17"/>
                    </a:lnTo>
                    <a:lnTo>
                      <a:pt x="0" y="0"/>
                    </a:lnTo>
                    <a:lnTo>
                      <a:pt x="1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Rectangle 18">
                <a:extLst>
                  <a:ext uri="{FF2B5EF4-FFF2-40B4-BE49-F238E27FC236}">
                    <a16:creationId xmlns:a16="http://schemas.microsoft.com/office/drawing/2014/main" id="{0A0D01D2-3953-40E9-8A90-098CAA1F6555}"/>
                  </a:ext>
                </a:extLst>
              </p:cNvPr>
              <p:cNvSpPr>
                <a:spLocks noChangeArrowheads="1"/>
              </p:cNvSpPr>
              <p:nvPr/>
            </p:nvSpPr>
            <p:spPr bwMode="auto">
              <a:xfrm>
                <a:off x="8417" y="3622"/>
                <a:ext cx="15" cy="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19">
                <a:extLst>
                  <a:ext uri="{FF2B5EF4-FFF2-40B4-BE49-F238E27FC236}">
                    <a16:creationId xmlns:a16="http://schemas.microsoft.com/office/drawing/2014/main" id="{71344567-C7E7-42E3-8EA3-D901103FC9E4}"/>
                  </a:ext>
                </a:extLst>
              </p:cNvPr>
              <p:cNvSpPr>
                <a:spLocks/>
              </p:cNvSpPr>
              <p:nvPr/>
            </p:nvSpPr>
            <p:spPr bwMode="auto">
              <a:xfrm>
                <a:off x="8435" y="3672"/>
                <a:ext cx="23" cy="23"/>
              </a:xfrm>
              <a:custGeom>
                <a:avLst/>
                <a:gdLst>
                  <a:gd name="T0" fmla="*/ 10 w 23"/>
                  <a:gd name="T1" fmla="*/ 0 h 23"/>
                  <a:gd name="T2" fmla="*/ 23 w 23"/>
                  <a:gd name="T3" fmla="*/ 13 h 23"/>
                  <a:gd name="T4" fmla="*/ 14 w 23"/>
                  <a:gd name="T5" fmla="*/ 23 h 23"/>
                  <a:gd name="T6" fmla="*/ 0 w 23"/>
                  <a:gd name="T7" fmla="*/ 10 h 23"/>
                  <a:gd name="T8" fmla="*/ 10 w 23"/>
                  <a:gd name="T9" fmla="*/ 0 h 23"/>
                </a:gdLst>
                <a:ahLst/>
                <a:cxnLst>
                  <a:cxn ang="0">
                    <a:pos x="T0" y="T1"/>
                  </a:cxn>
                  <a:cxn ang="0">
                    <a:pos x="T2" y="T3"/>
                  </a:cxn>
                  <a:cxn ang="0">
                    <a:pos x="T4" y="T5"/>
                  </a:cxn>
                  <a:cxn ang="0">
                    <a:pos x="T6" y="T7"/>
                  </a:cxn>
                  <a:cxn ang="0">
                    <a:pos x="T8" y="T9"/>
                  </a:cxn>
                </a:cxnLst>
                <a:rect l="0" t="0" r="r" b="b"/>
                <a:pathLst>
                  <a:path w="23" h="23">
                    <a:moveTo>
                      <a:pt x="10" y="0"/>
                    </a:moveTo>
                    <a:lnTo>
                      <a:pt x="23" y="13"/>
                    </a:lnTo>
                    <a:lnTo>
                      <a:pt x="14" y="23"/>
                    </a:lnTo>
                    <a:lnTo>
                      <a:pt x="0" y="1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Freeform 20">
                <a:extLst>
                  <a:ext uri="{FF2B5EF4-FFF2-40B4-BE49-F238E27FC236}">
                    <a16:creationId xmlns:a16="http://schemas.microsoft.com/office/drawing/2014/main" id="{36FD68C3-61BF-4A2E-AAAE-6527F359C606}"/>
                  </a:ext>
                </a:extLst>
              </p:cNvPr>
              <p:cNvSpPr>
                <a:spLocks/>
              </p:cNvSpPr>
              <p:nvPr/>
            </p:nvSpPr>
            <p:spPr bwMode="auto">
              <a:xfrm>
                <a:off x="8540" y="3567"/>
                <a:ext cx="23" cy="22"/>
              </a:xfrm>
              <a:custGeom>
                <a:avLst/>
                <a:gdLst>
                  <a:gd name="T0" fmla="*/ 10 w 23"/>
                  <a:gd name="T1" fmla="*/ 0 h 22"/>
                  <a:gd name="T2" fmla="*/ 23 w 23"/>
                  <a:gd name="T3" fmla="*/ 12 h 22"/>
                  <a:gd name="T4" fmla="*/ 13 w 23"/>
                  <a:gd name="T5" fmla="*/ 22 h 22"/>
                  <a:gd name="T6" fmla="*/ 0 w 23"/>
                  <a:gd name="T7" fmla="*/ 9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lnTo>
                      <a:pt x="23" y="12"/>
                    </a:lnTo>
                    <a:lnTo>
                      <a:pt x="13" y="22"/>
                    </a:lnTo>
                    <a:lnTo>
                      <a:pt x="0" y="9"/>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21">
                <a:extLst>
                  <a:ext uri="{FF2B5EF4-FFF2-40B4-BE49-F238E27FC236}">
                    <a16:creationId xmlns:a16="http://schemas.microsoft.com/office/drawing/2014/main" id="{8C129291-71D3-4243-AC84-A4ED03ED9EF2}"/>
                  </a:ext>
                </a:extLst>
              </p:cNvPr>
              <p:cNvSpPr>
                <a:spLocks/>
              </p:cNvSpPr>
              <p:nvPr/>
            </p:nvSpPr>
            <p:spPr bwMode="auto">
              <a:xfrm>
                <a:off x="8541" y="3671"/>
                <a:ext cx="23" cy="22"/>
              </a:xfrm>
              <a:custGeom>
                <a:avLst/>
                <a:gdLst>
                  <a:gd name="T0" fmla="*/ 0 w 23"/>
                  <a:gd name="T1" fmla="*/ 13 h 22"/>
                  <a:gd name="T2" fmla="*/ 13 w 23"/>
                  <a:gd name="T3" fmla="*/ 0 h 22"/>
                  <a:gd name="T4" fmla="*/ 23 w 23"/>
                  <a:gd name="T5" fmla="*/ 9 h 22"/>
                  <a:gd name="T6" fmla="*/ 10 w 23"/>
                  <a:gd name="T7" fmla="*/ 22 h 22"/>
                  <a:gd name="T8" fmla="*/ 0 w 23"/>
                  <a:gd name="T9" fmla="*/ 13 h 22"/>
                </a:gdLst>
                <a:ahLst/>
                <a:cxnLst>
                  <a:cxn ang="0">
                    <a:pos x="T0" y="T1"/>
                  </a:cxn>
                  <a:cxn ang="0">
                    <a:pos x="T2" y="T3"/>
                  </a:cxn>
                  <a:cxn ang="0">
                    <a:pos x="T4" y="T5"/>
                  </a:cxn>
                  <a:cxn ang="0">
                    <a:pos x="T6" y="T7"/>
                  </a:cxn>
                  <a:cxn ang="0">
                    <a:pos x="T8" y="T9"/>
                  </a:cxn>
                </a:cxnLst>
                <a:rect l="0" t="0" r="r" b="b"/>
                <a:pathLst>
                  <a:path w="23" h="22">
                    <a:moveTo>
                      <a:pt x="0" y="13"/>
                    </a:moveTo>
                    <a:lnTo>
                      <a:pt x="13" y="0"/>
                    </a:lnTo>
                    <a:lnTo>
                      <a:pt x="23" y="9"/>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Freeform 22">
                <a:extLst>
                  <a:ext uri="{FF2B5EF4-FFF2-40B4-BE49-F238E27FC236}">
                    <a16:creationId xmlns:a16="http://schemas.microsoft.com/office/drawing/2014/main" id="{4EF22FDC-8414-4732-B7EE-6B5B69DD8E2A}"/>
                  </a:ext>
                </a:extLst>
              </p:cNvPr>
              <p:cNvSpPr>
                <a:spLocks/>
              </p:cNvSpPr>
              <p:nvPr/>
            </p:nvSpPr>
            <p:spPr bwMode="auto">
              <a:xfrm>
                <a:off x="8434" y="3568"/>
                <a:ext cx="22" cy="22"/>
              </a:xfrm>
              <a:custGeom>
                <a:avLst/>
                <a:gdLst>
                  <a:gd name="T0" fmla="*/ 0 w 22"/>
                  <a:gd name="T1" fmla="*/ 13 h 22"/>
                  <a:gd name="T2" fmla="*/ 13 w 22"/>
                  <a:gd name="T3" fmla="*/ 0 h 22"/>
                  <a:gd name="T4" fmla="*/ 22 w 22"/>
                  <a:gd name="T5" fmla="*/ 10 h 22"/>
                  <a:gd name="T6" fmla="*/ 10 w 22"/>
                  <a:gd name="T7" fmla="*/ 22 h 22"/>
                  <a:gd name="T8" fmla="*/ 0 w 22"/>
                  <a:gd name="T9" fmla="*/ 13 h 22"/>
                </a:gdLst>
                <a:ahLst/>
                <a:cxnLst>
                  <a:cxn ang="0">
                    <a:pos x="T0" y="T1"/>
                  </a:cxn>
                  <a:cxn ang="0">
                    <a:pos x="T2" y="T3"/>
                  </a:cxn>
                  <a:cxn ang="0">
                    <a:pos x="T4" y="T5"/>
                  </a:cxn>
                  <a:cxn ang="0">
                    <a:pos x="T6" y="T7"/>
                  </a:cxn>
                  <a:cxn ang="0">
                    <a:pos x="T8" y="T9"/>
                  </a:cxn>
                </a:cxnLst>
                <a:rect l="0" t="0" r="r" b="b"/>
                <a:pathLst>
                  <a:path w="22" h="22">
                    <a:moveTo>
                      <a:pt x="0" y="13"/>
                    </a:moveTo>
                    <a:lnTo>
                      <a:pt x="13" y="0"/>
                    </a:lnTo>
                    <a:lnTo>
                      <a:pt x="22" y="10"/>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Freeform 23">
                <a:extLst>
                  <a:ext uri="{FF2B5EF4-FFF2-40B4-BE49-F238E27FC236}">
                    <a16:creationId xmlns:a16="http://schemas.microsoft.com/office/drawing/2014/main" id="{7A02CEE9-B845-42EC-B773-2316859587B8}"/>
                  </a:ext>
                </a:extLst>
              </p:cNvPr>
              <p:cNvSpPr>
                <a:spLocks noEditPoints="1"/>
              </p:cNvSpPr>
              <p:nvPr/>
            </p:nvSpPr>
            <p:spPr bwMode="auto">
              <a:xfrm>
                <a:off x="8423" y="3450"/>
                <a:ext cx="81" cy="80"/>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Freeform 24">
                <a:extLst>
                  <a:ext uri="{FF2B5EF4-FFF2-40B4-BE49-F238E27FC236}">
                    <a16:creationId xmlns:a16="http://schemas.microsoft.com/office/drawing/2014/main" id="{DC940DE4-3A27-45F8-B869-8D6F8F0FB376}"/>
                  </a:ext>
                </a:extLst>
              </p:cNvPr>
              <p:cNvSpPr>
                <a:spLocks/>
              </p:cNvSpPr>
              <p:nvPr/>
            </p:nvSpPr>
            <p:spPr bwMode="auto">
              <a:xfrm>
                <a:off x="8458" y="3443"/>
                <a:ext cx="10" cy="9"/>
              </a:xfrm>
              <a:custGeom>
                <a:avLst/>
                <a:gdLst>
                  <a:gd name="T0" fmla="*/ 10 w 10"/>
                  <a:gd name="T1" fmla="*/ 8 h 9"/>
                  <a:gd name="T2" fmla="*/ 0 w 10"/>
                  <a:gd name="T3" fmla="*/ 9 h 9"/>
                  <a:gd name="T4" fmla="*/ 0 w 10"/>
                  <a:gd name="T5" fmla="*/ 1 h 9"/>
                  <a:gd name="T6" fmla="*/ 10 w 10"/>
                  <a:gd name="T7" fmla="*/ 0 h 9"/>
                  <a:gd name="T8" fmla="*/ 10 w 10"/>
                  <a:gd name="T9" fmla="*/ 8 h 9"/>
                </a:gdLst>
                <a:ahLst/>
                <a:cxnLst>
                  <a:cxn ang="0">
                    <a:pos x="T0" y="T1"/>
                  </a:cxn>
                  <a:cxn ang="0">
                    <a:pos x="T2" y="T3"/>
                  </a:cxn>
                  <a:cxn ang="0">
                    <a:pos x="T4" y="T5"/>
                  </a:cxn>
                  <a:cxn ang="0">
                    <a:pos x="T6" y="T7"/>
                  </a:cxn>
                  <a:cxn ang="0">
                    <a:pos x="T8" y="T9"/>
                  </a:cxn>
                </a:cxnLst>
                <a:rect l="0" t="0" r="r" b="b"/>
                <a:pathLst>
                  <a:path w="10" h="9">
                    <a:moveTo>
                      <a:pt x="10" y="8"/>
                    </a:moveTo>
                    <a:lnTo>
                      <a:pt x="0" y="9"/>
                    </a:lnTo>
                    <a:lnTo>
                      <a:pt x="0" y="1"/>
                    </a:lnTo>
                    <a:lnTo>
                      <a:pt x="10" y="0"/>
                    </a:lnTo>
                    <a:lnTo>
                      <a:pt x="1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Freeform 25">
                <a:extLst>
                  <a:ext uri="{FF2B5EF4-FFF2-40B4-BE49-F238E27FC236}">
                    <a16:creationId xmlns:a16="http://schemas.microsoft.com/office/drawing/2014/main" id="{58E62927-7B87-4CA8-8BB5-AEC59852182C}"/>
                  </a:ext>
                </a:extLst>
              </p:cNvPr>
              <p:cNvSpPr>
                <a:spLocks/>
              </p:cNvSpPr>
              <p:nvPr/>
            </p:nvSpPr>
            <p:spPr bwMode="auto">
              <a:xfrm>
                <a:off x="8460" y="3528"/>
                <a:ext cx="10" cy="9"/>
              </a:xfrm>
              <a:custGeom>
                <a:avLst/>
                <a:gdLst>
                  <a:gd name="T0" fmla="*/ 10 w 10"/>
                  <a:gd name="T1" fmla="*/ 9 h 9"/>
                  <a:gd name="T2" fmla="*/ 0 w 10"/>
                  <a:gd name="T3" fmla="*/ 9 h 9"/>
                  <a:gd name="T4" fmla="*/ 0 w 10"/>
                  <a:gd name="T5" fmla="*/ 1 h 9"/>
                  <a:gd name="T6" fmla="*/ 10 w 10"/>
                  <a:gd name="T7" fmla="*/ 0 h 9"/>
                  <a:gd name="T8" fmla="*/ 10 w 10"/>
                  <a:gd name="T9" fmla="*/ 9 h 9"/>
                </a:gdLst>
                <a:ahLst/>
                <a:cxnLst>
                  <a:cxn ang="0">
                    <a:pos x="T0" y="T1"/>
                  </a:cxn>
                  <a:cxn ang="0">
                    <a:pos x="T2" y="T3"/>
                  </a:cxn>
                  <a:cxn ang="0">
                    <a:pos x="T4" y="T5"/>
                  </a:cxn>
                  <a:cxn ang="0">
                    <a:pos x="T6" y="T7"/>
                  </a:cxn>
                  <a:cxn ang="0">
                    <a:pos x="T8" y="T9"/>
                  </a:cxn>
                </a:cxnLst>
                <a:rect l="0" t="0" r="r" b="b"/>
                <a:pathLst>
                  <a:path w="10" h="9">
                    <a:moveTo>
                      <a:pt x="10" y="9"/>
                    </a:moveTo>
                    <a:lnTo>
                      <a:pt x="0" y="9"/>
                    </a:lnTo>
                    <a:lnTo>
                      <a:pt x="0" y="1"/>
                    </a:lnTo>
                    <a:lnTo>
                      <a:pt x="10" y="0"/>
                    </a:lnTo>
                    <a:lnTo>
                      <a:pt x="1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Rectangle 26">
                <a:extLst>
                  <a:ext uri="{FF2B5EF4-FFF2-40B4-BE49-F238E27FC236}">
                    <a16:creationId xmlns:a16="http://schemas.microsoft.com/office/drawing/2014/main" id="{1D5805AC-6205-4E30-999F-90A8623730B4}"/>
                  </a:ext>
                </a:extLst>
              </p:cNvPr>
              <p:cNvSpPr>
                <a:spLocks noChangeArrowheads="1"/>
              </p:cNvSpPr>
              <p:nvPr/>
            </p:nvSpPr>
            <p:spPr bwMode="auto">
              <a:xfrm>
                <a:off x="8502" y="3485"/>
                <a:ext cx="8"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Freeform 27">
                <a:extLst>
                  <a:ext uri="{FF2B5EF4-FFF2-40B4-BE49-F238E27FC236}">
                    <a16:creationId xmlns:a16="http://schemas.microsoft.com/office/drawing/2014/main" id="{89950AE5-E513-4FFE-99EE-1D4C3D3151D1}"/>
                  </a:ext>
                </a:extLst>
              </p:cNvPr>
              <p:cNvSpPr>
                <a:spLocks/>
              </p:cNvSpPr>
              <p:nvPr/>
            </p:nvSpPr>
            <p:spPr bwMode="auto">
              <a:xfrm>
                <a:off x="8417" y="3485"/>
                <a:ext cx="9" cy="10"/>
              </a:xfrm>
              <a:custGeom>
                <a:avLst/>
                <a:gdLst>
                  <a:gd name="T0" fmla="*/ 8 w 9"/>
                  <a:gd name="T1" fmla="*/ 0 h 10"/>
                  <a:gd name="T2" fmla="*/ 9 w 9"/>
                  <a:gd name="T3" fmla="*/ 10 h 10"/>
                  <a:gd name="T4" fmla="*/ 0 w 9"/>
                  <a:gd name="T5" fmla="*/ 10 h 10"/>
                  <a:gd name="T6" fmla="*/ 0 w 9"/>
                  <a:gd name="T7" fmla="*/ 0 h 10"/>
                  <a:gd name="T8" fmla="*/ 8 w 9"/>
                  <a:gd name="T9" fmla="*/ 0 h 10"/>
                </a:gdLst>
                <a:ahLst/>
                <a:cxnLst>
                  <a:cxn ang="0">
                    <a:pos x="T0" y="T1"/>
                  </a:cxn>
                  <a:cxn ang="0">
                    <a:pos x="T2" y="T3"/>
                  </a:cxn>
                  <a:cxn ang="0">
                    <a:pos x="T4" y="T5"/>
                  </a:cxn>
                  <a:cxn ang="0">
                    <a:pos x="T6" y="T7"/>
                  </a:cxn>
                  <a:cxn ang="0">
                    <a:pos x="T8" y="T9"/>
                  </a:cxn>
                </a:cxnLst>
                <a:rect l="0" t="0" r="r" b="b"/>
                <a:pathLst>
                  <a:path w="9" h="10">
                    <a:moveTo>
                      <a:pt x="8" y="0"/>
                    </a:moveTo>
                    <a:lnTo>
                      <a:pt x="9" y="10"/>
                    </a:lnTo>
                    <a:lnTo>
                      <a:pt x="0" y="10"/>
                    </a:lnTo>
                    <a:lnTo>
                      <a:pt x="0" y="0"/>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Freeform 28">
                <a:extLst>
                  <a:ext uri="{FF2B5EF4-FFF2-40B4-BE49-F238E27FC236}">
                    <a16:creationId xmlns:a16="http://schemas.microsoft.com/office/drawing/2014/main" id="{A8053584-936A-459B-BB15-E5E746ACF353}"/>
                  </a:ext>
                </a:extLst>
              </p:cNvPr>
              <p:cNvSpPr>
                <a:spLocks/>
              </p:cNvSpPr>
              <p:nvPr/>
            </p:nvSpPr>
            <p:spPr bwMode="auto">
              <a:xfrm>
                <a:off x="8428" y="3514"/>
                <a:ext cx="12" cy="13"/>
              </a:xfrm>
              <a:custGeom>
                <a:avLst/>
                <a:gdLst>
                  <a:gd name="T0" fmla="*/ 5 w 12"/>
                  <a:gd name="T1" fmla="*/ 0 h 13"/>
                  <a:gd name="T2" fmla="*/ 12 w 12"/>
                  <a:gd name="T3" fmla="*/ 7 h 13"/>
                  <a:gd name="T4" fmla="*/ 7 w 12"/>
                  <a:gd name="T5" fmla="*/ 13 h 13"/>
                  <a:gd name="T6" fmla="*/ 0 w 12"/>
                  <a:gd name="T7" fmla="*/ 5 h 13"/>
                  <a:gd name="T8" fmla="*/ 5 w 12"/>
                  <a:gd name="T9" fmla="*/ 0 h 13"/>
                </a:gdLst>
                <a:ahLst/>
                <a:cxnLst>
                  <a:cxn ang="0">
                    <a:pos x="T0" y="T1"/>
                  </a:cxn>
                  <a:cxn ang="0">
                    <a:pos x="T2" y="T3"/>
                  </a:cxn>
                  <a:cxn ang="0">
                    <a:pos x="T4" y="T5"/>
                  </a:cxn>
                  <a:cxn ang="0">
                    <a:pos x="T6" y="T7"/>
                  </a:cxn>
                  <a:cxn ang="0">
                    <a:pos x="T8" y="T9"/>
                  </a:cxn>
                </a:cxnLst>
                <a:rect l="0" t="0" r="r" b="b"/>
                <a:pathLst>
                  <a:path w="12" h="13">
                    <a:moveTo>
                      <a:pt x="5" y="0"/>
                    </a:moveTo>
                    <a:lnTo>
                      <a:pt x="12" y="7"/>
                    </a:lnTo>
                    <a:lnTo>
                      <a:pt x="7" y="13"/>
                    </a:lnTo>
                    <a:lnTo>
                      <a:pt x="0" y="5"/>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Freeform 29">
                <a:extLst>
                  <a:ext uri="{FF2B5EF4-FFF2-40B4-BE49-F238E27FC236}">
                    <a16:creationId xmlns:a16="http://schemas.microsoft.com/office/drawing/2014/main" id="{C46D766C-24C0-4C21-97EF-EA62196CEC38}"/>
                  </a:ext>
                </a:extLst>
              </p:cNvPr>
              <p:cNvSpPr>
                <a:spLocks/>
              </p:cNvSpPr>
              <p:nvPr/>
            </p:nvSpPr>
            <p:spPr bwMode="auto">
              <a:xfrm>
                <a:off x="8487" y="3454"/>
                <a:ext cx="13" cy="12"/>
              </a:xfrm>
              <a:custGeom>
                <a:avLst/>
                <a:gdLst>
                  <a:gd name="T0" fmla="*/ 6 w 13"/>
                  <a:gd name="T1" fmla="*/ 0 h 12"/>
                  <a:gd name="T2" fmla="*/ 13 w 13"/>
                  <a:gd name="T3" fmla="*/ 7 h 12"/>
                  <a:gd name="T4" fmla="*/ 8 w 13"/>
                  <a:gd name="T5" fmla="*/ 12 h 12"/>
                  <a:gd name="T6" fmla="*/ 0 w 13"/>
                  <a:gd name="T7" fmla="*/ 5 h 12"/>
                  <a:gd name="T8" fmla="*/ 6 w 13"/>
                  <a:gd name="T9" fmla="*/ 0 h 12"/>
                </a:gdLst>
                <a:ahLst/>
                <a:cxnLst>
                  <a:cxn ang="0">
                    <a:pos x="T0" y="T1"/>
                  </a:cxn>
                  <a:cxn ang="0">
                    <a:pos x="T2" y="T3"/>
                  </a:cxn>
                  <a:cxn ang="0">
                    <a:pos x="T4" y="T5"/>
                  </a:cxn>
                  <a:cxn ang="0">
                    <a:pos x="T6" y="T7"/>
                  </a:cxn>
                  <a:cxn ang="0">
                    <a:pos x="T8" y="T9"/>
                  </a:cxn>
                </a:cxnLst>
                <a:rect l="0" t="0" r="r" b="b"/>
                <a:pathLst>
                  <a:path w="13" h="12">
                    <a:moveTo>
                      <a:pt x="6" y="0"/>
                    </a:moveTo>
                    <a:lnTo>
                      <a:pt x="13" y="7"/>
                    </a:lnTo>
                    <a:lnTo>
                      <a:pt x="8" y="12"/>
                    </a:lnTo>
                    <a:lnTo>
                      <a:pt x="0" y="5"/>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Freeform 30">
                <a:extLst>
                  <a:ext uri="{FF2B5EF4-FFF2-40B4-BE49-F238E27FC236}">
                    <a16:creationId xmlns:a16="http://schemas.microsoft.com/office/drawing/2014/main" id="{7ECAA89E-D699-4289-8C2D-F423C33360DE}"/>
                  </a:ext>
                </a:extLst>
              </p:cNvPr>
              <p:cNvSpPr>
                <a:spLocks/>
              </p:cNvSpPr>
              <p:nvPr/>
            </p:nvSpPr>
            <p:spPr bwMode="auto">
              <a:xfrm>
                <a:off x="8488" y="3513"/>
                <a:ext cx="13" cy="13"/>
              </a:xfrm>
              <a:custGeom>
                <a:avLst/>
                <a:gdLst>
                  <a:gd name="T0" fmla="*/ 0 w 13"/>
                  <a:gd name="T1" fmla="*/ 8 h 13"/>
                  <a:gd name="T2" fmla="*/ 7 w 13"/>
                  <a:gd name="T3" fmla="*/ 0 h 13"/>
                  <a:gd name="T4" fmla="*/ 13 w 13"/>
                  <a:gd name="T5" fmla="*/ 6 h 13"/>
                  <a:gd name="T6" fmla="*/ 6 w 13"/>
                  <a:gd name="T7" fmla="*/ 13 h 13"/>
                  <a:gd name="T8" fmla="*/ 0 w 13"/>
                  <a:gd name="T9" fmla="*/ 8 h 13"/>
                </a:gdLst>
                <a:ahLst/>
                <a:cxnLst>
                  <a:cxn ang="0">
                    <a:pos x="T0" y="T1"/>
                  </a:cxn>
                  <a:cxn ang="0">
                    <a:pos x="T2" y="T3"/>
                  </a:cxn>
                  <a:cxn ang="0">
                    <a:pos x="T4" y="T5"/>
                  </a:cxn>
                  <a:cxn ang="0">
                    <a:pos x="T6" y="T7"/>
                  </a:cxn>
                  <a:cxn ang="0">
                    <a:pos x="T8" y="T9"/>
                  </a:cxn>
                </a:cxnLst>
                <a:rect l="0" t="0" r="r" b="b"/>
                <a:pathLst>
                  <a:path w="13" h="13">
                    <a:moveTo>
                      <a:pt x="0" y="8"/>
                    </a:moveTo>
                    <a:lnTo>
                      <a:pt x="7" y="0"/>
                    </a:lnTo>
                    <a:lnTo>
                      <a:pt x="13" y="6"/>
                    </a:lnTo>
                    <a:lnTo>
                      <a:pt x="6" y="13"/>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Freeform 31">
                <a:extLst>
                  <a:ext uri="{FF2B5EF4-FFF2-40B4-BE49-F238E27FC236}">
                    <a16:creationId xmlns:a16="http://schemas.microsoft.com/office/drawing/2014/main" id="{77BF8A21-2C1E-44A6-8A51-1BDDA26B48AE}"/>
                  </a:ext>
                </a:extLst>
              </p:cNvPr>
              <p:cNvSpPr>
                <a:spLocks/>
              </p:cNvSpPr>
              <p:nvPr/>
            </p:nvSpPr>
            <p:spPr bwMode="auto">
              <a:xfrm>
                <a:off x="8427" y="3455"/>
                <a:ext cx="13" cy="12"/>
              </a:xfrm>
              <a:custGeom>
                <a:avLst/>
                <a:gdLst>
                  <a:gd name="T0" fmla="*/ 0 w 13"/>
                  <a:gd name="T1" fmla="*/ 7 h 12"/>
                  <a:gd name="T2" fmla="*/ 7 w 13"/>
                  <a:gd name="T3" fmla="*/ 0 h 12"/>
                  <a:gd name="T4" fmla="*/ 13 w 13"/>
                  <a:gd name="T5" fmla="*/ 5 h 12"/>
                  <a:gd name="T6" fmla="*/ 5 w 13"/>
                  <a:gd name="T7" fmla="*/ 12 h 12"/>
                  <a:gd name="T8" fmla="*/ 0 w 13"/>
                  <a:gd name="T9" fmla="*/ 7 h 12"/>
                </a:gdLst>
                <a:ahLst/>
                <a:cxnLst>
                  <a:cxn ang="0">
                    <a:pos x="T0" y="T1"/>
                  </a:cxn>
                  <a:cxn ang="0">
                    <a:pos x="T2" y="T3"/>
                  </a:cxn>
                  <a:cxn ang="0">
                    <a:pos x="T4" y="T5"/>
                  </a:cxn>
                  <a:cxn ang="0">
                    <a:pos x="T6" y="T7"/>
                  </a:cxn>
                  <a:cxn ang="0">
                    <a:pos x="T8" y="T9"/>
                  </a:cxn>
                </a:cxnLst>
                <a:rect l="0" t="0" r="r" b="b"/>
                <a:pathLst>
                  <a:path w="13" h="12">
                    <a:moveTo>
                      <a:pt x="0" y="7"/>
                    </a:moveTo>
                    <a:lnTo>
                      <a:pt x="7" y="0"/>
                    </a:lnTo>
                    <a:lnTo>
                      <a:pt x="13" y="5"/>
                    </a:lnTo>
                    <a:lnTo>
                      <a:pt x="5" y="12"/>
                    </a:lnTo>
                    <a:lnTo>
                      <a:pt x="0"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Tree>
    <p:custDataLst>
      <p:tags r:id="rId1"/>
    </p:custDataLst>
    <p:extLst>
      <p:ext uri="{BB962C8B-B14F-4D97-AF65-F5344CB8AC3E}">
        <p14:creationId xmlns:p14="http://schemas.microsoft.com/office/powerpoint/2010/main" val="144865798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667380" y="637519"/>
            <a:ext cx="11336039" cy="744014"/>
          </a:xfrm>
        </p:spPr>
        <p:txBody>
          <a:bodyPr>
            <a:normAutofit/>
          </a:bodyPr>
          <a:lstStyle/>
          <a:p>
            <a:r>
              <a:rPr lang="en-US" sz="3600">
                <a:solidFill>
                  <a:srgbClr val="4FE7FF"/>
                </a:solidFill>
                <a:latin typeface="Segoe UI Semibold" panose="020B0702040204020203" pitchFamily="34" charset="0"/>
                <a:cs typeface="Segoe UI Semibold" panose="020B0702040204020203" pitchFamily="34" charset="0"/>
              </a:rPr>
              <a:t>Overcoming workload quality inhibitors</a:t>
            </a:r>
          </a:p>
        </p:txBody>
      </p:sp>
      <p:graphicFrame>
        <p:nvGraphicFramePr>
          <p:cNvPr id="5" name="Table 3">
            <a:extLst>
              <a:ext uri="{FF2B5EF4-FFF2-40B4-BE49-F238E27FC236}">
                <a16:creationId xmlns:a16="http://schemas.microsoft.com/office/drawing/2014/main" id="{5EDA1EBE-1654-4D1E-B655-7D8C4A66DB87}"/>
              </a:ext>
            </a:extLst>
          </p:cNvPr>
          <p:cNvGraphicFramePr>
            <a:graphicFrameLocks noGrp="1"/>
          </p:cNvGraphicFramePr>
          <p:nvPr/>
        </p:nvGraphicFramePr>
        <p:xfrm>
          <a:off x="205175" y="5759379"/>
          <a:ext cx="11018520" cy="457200"/>
        </p:xfrm>
        <a:graphic>
          <a:graphicData uri="http://schemas.openxmlformats.org/drawingml/2006/table">
            <a:tbl>
              <a:tblPr>
                <a:tableStyleId>{5C22544A-7EE6-4342-B048-85BDC9FD1C3A}</a:tableStyleId>
              </a:tblPr>
              <a:tblGrid>
                <a:gridCol w="2203704">
                  <a:extLst>
                    <a:ext uri="{9D8B030D-6E8A-4147-A177-3AD203B41FA5}">
                      <a16:colId xmlns:a16="http://schemas.microsoft.com/office/drawing/2014/main" val="955085267"/>
                    </a:ext>
                  </a:extLst>
                </a:gridCol>
                <a:gridCol w="2203704">
                  <a:extLst>
                    <a:ext uri="{9D8B030D-6E8A-4147-A177-3AD203B41FA5}">
                      <a16:colId xmlns:a16="http://schemas.microsoft.com/office/drawing/2014/main" val="3239968485"/>
                    </a:ext>
                  </a:extLst>
                </a:gridCol>
                <a:gridCol w="2203704">
                  <a:extLst>
                    <a:ext uri="{9D8B030D-6E8A-4147-A177-3AD203B41FA5}">
                      <a16:colId xmlns:a16="http://schemas.microsoft.com/office/drawing/2014/main" val="802026703"/>
                    </a:ext>
                  </a:extLst>
                </a:gridCol>
                <a:gridCol w="2203704">
                  <a:extLst>
                    <a:ext uri="{9D8B030D-6E8A-4147-A177-3AD203B41FA5}">
                      <a16:colId xmlns:a16="http://schemas.microsoft.com/office/drawing/2014/main" val="1027851924"/>
                    </a:ext>
                  </a:extLst>
                </a:gridCol>
                <a:gridCol w="2203704">
                  <a:extLst>
                    <a:ext uri="{9D8B030D-6E8A-4147-A177-3AD203B41FA5}">
                      <a16:colId xmlns:a16="http://schemas.microsoft.com/office/drawing/2014/main" val="1306110681"/>
                    </a:ext>
                  </a:extLst>
                </a:gridCol>
              </a:tblGrid>
              <a:tr h="286201">
                <a:tc>
                  <a:txBody>
                    <a:bodyPr/>
                    <a:lstStyle/>
                    <a:p>
                      <a:pPr marL="171450" indent="-171450" algn="l">
                        <a:buFont typeface="Arial" panose="020B0604020202020204" pitchFamily="34" charset="0"/>
                        <a:buChar char="•"/>
                      </a:pPr>
                      <a:endParaRPr lang="en-US" sz="1200">
                        <a:solidFill>
                          <a:schemeClr val="bg1"/>
                        </a:soli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a:buFont typeface="Arial" panose="020B0604020202020204" pitchFamily="34" charset="0"/>
                        <a:buChar char="•"/>
                      </a:pPr>
                      <a:endParaRPr lang="en-US" sz="1200">
                        <a:solidFill>
                          <a:schemeClr val="bg1"/>
                        </a:soli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a:buFont typeface="Arial" panose="020B0604020202020204" pitchFamily="34" charset="0"/>
                        <a:buChar char="•"/>
                      </a:pPr>
                      <a:endParaRPr lang="en-US" sz="1200">
                        <a:solidFill>
                          <a:schemeClr val="bg1"/>
                        </a:soli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a:buFont typeface="Arial" panose="020B0604020202020204" pitchFamily="34" charset="0"/>
                        <a:buChar char="•"/>
                      </a:pPr>
                      <a:endParaRPr lang="en-US" sz="1200">
                        <a:solidFill>
                          <a:schemeClr val="bg1"/>
                        </a:solidFill>
                        <a:latin typeface="Segoe UI" panose="020B0502040204020203" pitchFamily="34" charset="0"/>
                        <a:cs typeface="Segoe UI" panose="020B0502040204020203" pitchFamily="34" charset="0"/>
                      </a:endParaRPr>
                    </a:p>
                    <a:p>
                      <a:pPr marL="171450" indent="-171450" algn="l">
                        <a:buFont typeface="Arial" panose="020B0604020202020204" pitchFamily="34" charset="0"/>
                        <a:buChar char="•"/>
                      </a:pPr>
                      <a:endParaRPr lang="en-US" sz="1200">
                        <a:solidFill>
                          <a:schemeClr val="bg1"/>
                        </a:soli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Font typeface="Arial" panose="020B0604020202020204" pitchFamily="34" charset="0"/>
                        <a:buNone/>
                      </a:pPr>
                      <a:endParaRPr lang="en-US" sz="1200">
                        <a:solidFill>
                          <a:schemeClr val="bg1"/>
                        </a:soli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707424"/>
                  </a:ext>
                </a:extLst>
              </a:tr>
            </a:tbl>
          </a:graphicData>
        </a:graphic>
      </p:graphicFrame>
      <p:grpSp>
        <p:nvGrpSpPr>
          <p:cNvPr id="9" name="Group 8">
            <a:extLst>
              <a:ext uri="{FF2B5EF4-FFF2-40B4-BE49-F238E27FC236}">
                <a16:creationId xmlns:a16="http://schemas.microsoft.com/office/drawing/2014/main" id="{0BA82815-52C6-4CA4-A12B-6BEE0C4A0FFD}"/>
              </a:ext>
            </a:extLst>
          </p:cNvPr>
          <p:cNvGrpSpPr/>
          <p:nvPr/>
        </p:nvGrpSpPr>
        <p:grpSpPr>
          <a:xfrm>
            <a:off x="679188" y="1609031"/>
            <a:ext cx="2103120" cy="3968103"/>
            <a:chOff x="679188" y="1609031"/>
            <a:chExt cx="2103120" cy="3968103"/>
          </a:xfrm>
        </p:grpSpPr>
        <p:sp>
          <p:nvSpPr>
            <p:cNvPr id="37" name="TextBox 36">
              <a:extLst>
                <a:ext uri="{FF2B5EF4-FFF2-40B4-BE49-F238E27FC236}">
                  <a16:creationId xmlns:a16="http://schemas.microsoft.com/office/drawing/2014/main" id="{2445A497-7137-4C8D-B431-CF113967CEC7}"/>
                </a:ext>
              </a:extLst>
            </p:cNvPr>
            <p:cNvSpPr txBox="1"/>
            <p:nvPr/>
          </p:nvSpPr>
          <p:spPr>
            <a:xfrm>
              <a:off x="804540"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Cost Optimization</a:t>
              </a:r>
            </a:p>
          </p:txBody>
        </p:sp>
        <p:sp>
          <p:nvSpPr>
            <p:cNvPr id="107" name="TextBox 106">
              <a:extLst>
                <a:ext uri="{FF2B5EF4-FFF2-40B4-BE49-F238E27FC236}">
                  <a16:creationId xmlns:a16="http://schemas.microsoft.com/office/drawing/2014/main" id="{3C8A877E-D5BF-4CFC-882B-A5F4064483B3}"/>
                </a:ext>
              </a:extLst>
            </p:cNvPr>
            <p:cNvSpPr txBox="1"/>
            <p:nvPr/>
          </p:nvSpPr>
          <p:spPr>
            <a:xfrm>
              <a:off x="679188" y="3822808"/>
              <a:ext cx="2103120" cy="1754326"/>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cost and usage monitoring </a:t>
              </a:r>
            </a:p>
            <a:p>
              <a:pPr marL="171450" marR="0" lvl="0" indent="-171450" algn="l" defTabSz="9144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Unclear on underused or orphaned resources</a:t>
              </a:r>
            </a:p>
            <a:p>
              <a:pPr marL="171450" marR="0" lvl="0" indent="-171450" algn="l" defTabSz="9144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Lack of structure billing management</a:t>
              </a:r>
            </a:p>
            <a:p>
              <a:pPr marL="171450" marR="0" lvl="0" indent="-171450" algn="l" defTabSz="9144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Budget reductions due to lack of support for cloud adoption by LT/board</a:t>
              </a:r>
            </a:p>
          </p:txBody>
        </p:sp>
      </p:grpSp>
      <p:sp>
        <p:nvSpPr>
          <p:cNvPr id="40" name="TextBox 39">
            <a:extLst>
              <a:ext uri="{FF2B5EF4-FFF2-40B4-BE49-F238E27FC236}">
                <a16:creationId xmlns:a16="http://schemas.microsoft.com/office/drawing/2014/main" id="{88AF6495-FBCA-4BA0-B86F-42CC890F95D0}"/>
              </a:ext>
            </a:extLst>
          </p:cNvPr>
          <p:cNvSpPr txBox="1"/>
          <p:nvPr/>
        </p:nvSpPr>
        <p:spPr>
          <a:xfrm>
            <a:off x="3069600"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Operational Excellence</a:t>
            </a:r>
          </a:p>
        </p:txBody>
      </p:sp>
      <p:sp>
        <p:nvSpPr>
          <p:cNvPr id="108" name="TextBox 107">
            <a:extLst>
              <a:ext uri="{FF2B5EF4-FFF2-40B4-BE49-F238E27FC236}">
                <a16:creationId xmlns:a16="http://schemas.microsoft.com/office/drawing/2014/main" id="{810B71A6-980B-4B65-9B0D-ACA9B0614547}"/>
              </a:ext>
            </a:extLst>
          </p:cNvPr>
          <p:cNvSpPr txBox="1"/>
          <p:nvPr/>
        </p:nvSpPr>
        <p:spPr>
          <a:xfrm>
            <a:off x="2932440" y="3819199"/>
            <a:ext cx="2103120" cy="2308324"/>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Lack of rapid issue identification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deployment automation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Absence of communication mechanisms and dashboards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Unclear expectations and business outcomes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visibility on root cause for events</a:t>
            </a:r>
          </a:p>
        </p:txBody>
      </p:sp>
      <p:grpSp>
        <p:nvGrpSpPr>
          <p:cNvPr id="78" name="Group 34">
            <a:extLst>
              <a:ext uri="{FF2B5EF4-FFF2-40B4-BE49-F238E27FC236}">
                <a16:creationId xmlns:a16="http://schemas.microsoft.com/office/drawing/2014/main" id="{C8146BB0-5D87-4A6F-8798-A1CC3A4ACE6C}"/>
              </a:ext>
            </a:extLst>
          </p:cNvPr>
          <p:cNvGrpSpPr>
            <a:grpSpLocks noChangeAspect="1"/>
          </p:cNvGrpSpPr>
          <p:nvPr/>
        </p:nvGrpSpPr>
        <p:grpSpPr bwMode="auto">
          <a:xfrm>
            <a:off x="3490287" y="2608263"/>
            <a:ext cx="987425" cy="820737"/>
            <a:chOff x="3572" y="2719"/>
            <a:chExt cx="622" cy="517"/>
          </a:xfrm>
        </p:grpSpPr>
        <p:sp>
          <p:nvSpPr>
            <p:cNvPr id="80" name="AutoShape 33">
              <a:extLst>
                <a:ext uri="{FF2B5EF4-FFF2-40B4-BE49-F238E27FC236}">
                  <a16:creationId xmlns:a16="http://schemas.microsoft.com/office/drawing/2014/main" id="{F908F962-8398-4D8C-927A-1D4EFF6BA759}"/>
                </a:ext>
              </a:extLst>
            </p:cNvPr>
            <p:cNvSpPr>
              <a:spLocks noChangeAspect="1" noChangeArrowheads="1" noTextEdit="1"/>
            </p:cNvSpPr>
            <p:nvPr/>
          </p:nvSpPr>
          <p:spPr bwMode="auto">
            <a:xfrm>
              <a:off x="3572" y="2719"/>
              <a:ext cx="622" cy="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Freeform 35">
              <a:extLst>
                <a:ext uri="{FF2B5EF4-FFF2-40B4-BE49-F238E27FC236}">
                  <a16:creationId xmlns:a16="http://schemas.microsoft.com/office/drawing/2014/main" id="{D9985249-B447-4B0F-9CE6-DF35322248C9}"/>
                </a:ext>
              </a:extLst>
            </p:cNvPr>
            <p:cNvSpPr>
              <a:spLocks/>
            </p:cNvSpPr>
            <p:nvPr/>
          </p:nvSpPr>
          <p:spPr bwMode="auto">
            <a:xfrm>
              <a:off x="4194" y="30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Freeform 36">
              <a:extLst>
                <a:ext uri="{FF2B5EF4-FFF2-40B4-BE49-F238E27FC236}">
                  <a16:creationId xmlns:a16="http://schemas.microsoft.com/office/drawing/2014/main" id="{D6DBBE3F-F969-48A8-B50D-38F5783ECD52}"/>
                </a:ext>
              </a:extLst>
            </p:cNvPr>
            <p:cNvSpPr>
              <a:spLocks/>
            </p:cNvSpPr>
            <p:nvPr/>
          </p:nvSpPr>
          <p:spPr bwMode="auto">
            <a:xfrm>
              <a:off x="4075" y="3050"/>
              <a:ext cx="119" cy="186"/>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Freeform 37">
              <a:extLst>
                <a:ext uri="{FF2B5EF4-FFF2-40B4-BE49-F238E27FC236}">
                  <a16:creationId xmlns:a16="http://schemas.microsoft.com/office/drawing/2014/main" id="{0990C0EC-ADCB-4C9A-B87F-42B5BF7F7DE9}"/>
                </a:ext>
              </a:extLst>
            </p:cNvPr>
            <p:cNvSpPr>
              <a:spLocks/>
            </p:cNvSpPr>
            <p:nvPr/>
          </p:nvSpPr>
          <p:spPr bwMode="auto">
            <a:xfrm>
              <a:off x="4075" y="2825"/>
              <a:ext cx="119" cy="186"/>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38">
              <a:extLst>
                <a:ext uri="{FF2B5EF4-FFF2-40B4-BE49-F238E27FC236}">
                  <a16:creationId xmlns:a16="http://schemas.microsoft.com/office/drawing/2014/main" id="{5D374DE7-F52C-43C7-B491-3A1E09CE4B84}"/>
                </a:ext>
              </a:extLst>
            </p:cNvPr>
            <p:cNvSpPr>
              <a:spLocks/>
            </p:cNvSpPr>
            <p:nvPr/>
          </p:nvSpPr>
          <p:spPr bwMode="auto">
            <a:xfrm>
              <a:off x="3902" y="2719"/>
              <a:ext cx="187" cy="119"/>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Freeform 39">
              <a:extLst>
                <a:ext uri="{FF2B5EF4-FFF2-40B4-BE49-F238E27FC236}">
                  <a16:creationId xmlns:a16="http://schemas.microsoft.com/office/drawing/2014/main" id="{BCEB9D6C-3897-4010-914F-F667AA60F8BC}"/>
                </a:ext>
              </a:extLst>
            </p:cNvPr>
            <p:cNvSpPr>
              <a:spLocks/>
            </p:cNvSpPr>
            <p:nvPr/>
          </p:nvSpPr>
          <p:spPr bwMode="auto">
            <a:xfrm>
              <a:off x="3677" y="2719"/>
              <a:ext cx="187" cy="119"/>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Freeform 40">
              <a:extLst>
                <a:ext uri="{FF2B5EF4-FFF2-40B4-BE49-F238E27FC236}">
                  <a16:creationId xmlns:a16="http://schemas.microsoft.com/office/drawing/2014/main" id="{078BEF85-C66C-4E86-960F-1BC857C49A38}"/>
                </a:ext>
              </a:extLst>
            </p:cNvPr>
            <p:cNvSpPr>
              <a:spLocks/>
            </p:cNvSpPr>
            <p:nvPr/>
          </p:nvSpPr>
          <p:spPr bwMode="auto">
            <a:xfrm>
              <a:off x="3572" y="2825"/>
              <a:ext cx="118" cy="186"/>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Oval 41">
              <a:extLst>
                <a:ext uri="{FF2B5EF4-FFF2-40B4-BE49-F238E27FC236}">
                  <a16:creationId xmlns:a16="http://schemas.microsoft.com/office/drawing/2014/main" id="{CAC158A6-A9FB-4244-A121-F5F74FAD5905}"/>
                </a:ext>
              </a:extLst>
            </p:cNvPr>
            <p:cNvSpPr>
              <a:spLocks noChangeArrowheads="1"/>
            </p:cNvSpPr>
            <p:nvPr/>
          </p:nvSpPr>
          <p:spPr bwMode="auto">
            <a:xfrm>
              <a:off x="3825" y="2972"/>
              <a:ext cx="117" cy="1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Freeform 42">
              <a:extLst>
                <a:ext uri="{FF2B5EF4-FFF2-40B4-BE49-F238E27FC236}">
                  <a16:creationId xmlns:a16="http://schemas.microsoft.com/office/drawing/2014/main" id="{0BEBA575-06A6-4629-8FC2-3A112323A3E8}"/>
                </a:ext>
              </a:extLst>
            </p:cNvPr>
            <p:cNvSpPr>
              <a:spLocks/>
            </p:cNvSpPr>
            <p:nvPr/>
          </p:nvSpPr>
          <p:spPr bwMode="auto">
            <a:xfrm>
              <a:off x="3853" y="2883"/>
              <a:ext cx="176" cy="176"/>
            </a:xfrm>
            <a:custGeom>
              <a:avLst/>
              <a:gdLst>
                <a:gd name="T0" fmla="*/ 41 w 176"/>
                <a:gd name="T1" fmla="*/ 176 h 176"/>
                <a:gd name="T2" fmla="*/ 0 w 176"/>
                <a:gd name="T3" fmla="*/ 135 h 176"/>
                <a:gd name="T4" fmla="*/ 135 w 176"/>
                <a:gd name="T5" fmla="*/ 0 h 176"/>
                <a:gd name="T6" fmla="*/ 176 w 176"/>
                <a:gd name="T7" fmla="*/ 41 h 176"/>
                <a:gd name="T8" fmla="*/ 41 w 176"/>
                <a:gd name="T9" fmla="*/ 176 h 176"/>
              </a:gdLst>
              <a:ahLst/>
              <a:cxnLst>
                <a:cxn ang="0">
                  <a:pos x="T0" y="T1"/>
                </a:cxn>
                <a:cxn ang="0">
                  <a:pos x="T2" y="T3"/>
                </a:cxn>
                <a:cxn ang="0">
                  <a:pos x="T4" y="T5"/>
                </a:cxn>
                <a:cxn ang="0">
                  <a:pos x="T6" y="T7"/>
                </a:cxn>
                <a:cxn ang="0">
                  <a:pos x="T8" y="T9"/>
                </a:cxn>
              </a:cxnLst>
              <a:rect l="0" t="0" r="r" b="b"/>
              <a:pathLst>
                <a:path w="176" h="176">
                  <a:moveTo>
                    <a:pt x="41" y="176"/>
                  </a:moveTo>
                  <a:lnTo>
                    <a:pt x="0" y="135"/>
                  </a:lnTo>
                  <a:lnTo>
                    <a:pt x="135" y="0"/>
                  </a:lnTo>
                  <a:lnTo>
                    <a:pt x="176" y="41"/>
                  </a:lnTo>
                  <a:lnTo>
                    <a:pt x="41" y="1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9" name="TextBox 78">
            <a:extLst>
              <a:ext uri="{FF2B5EF4-FFF2-40B4-BE49-F238E27FC236}">
                <a16:creationId xmlns:a16="http://schemas.microsoft.com/office/drawing/2014/main" id="{C3E1EA93-02FC-4895-A929-7D77B298168D}"/>
              </a:ext>
            </a:extLst>
          </p:cNvPr>
          <p:cNvSpPr txBox="1"/>
          <p:nvPr/>
        </p:nvSpPr>
        <p:spPr>
          <a:xfrm>
            <a:off x="5334660"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Performance Efficiency</a:t>
            </a:r>
          </a:p>
        </p:txBody>
      </p:sp>
      <p:sp>
        <p:nvSpPr>
          <p:cNvPr id="109" name="TextBox 108">
            <a:extLst>
              <a:ext uri="{FF2B5EF4-FFF2-40B4-BE49-F238E27FC236}">
                <a16:creationId xmlns:a16="http://schemas.microsoft.com/office/drawing/2014/main" id="{91EB7650-DAF8-4911-8AF8-E076A54A54ED}"/>
              </a:ext>
            </a:extLst>
          </p:cNvPr>
          <p:cNvSpPr txBox="1"/>
          <p:nvPr/>
        </p:nvSpPr>
        <p:spPr>
          <a:xfrm>
            <a:off x="5197500" y="3818137"/>
            <a:ext cx="2103120" cy="1569660"/>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monitoring new services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monitoring current workloads health</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design for scaling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Lack of rigor and guidance for technology and architecture selection</a:t>
            </a:r>
          </a:p>
        </p:txBody>
      </p:sp>
      <p:sp>
        <p:nvSpPr>
          <p:cNvPr id="91" name="TextBox 90">
            <a:extLst>
              <a:ext uri="{FF2B5EF4-FFF2-40B4-BE49-F238E27FC236}">
                <a16:creationId xmlns:a16="http://schemas.microsoft.com/office/drawing/2014/main" id="{CA0FEC48-1F60-4A4D-A01D-1D72A50D36AE}"/>
              </a:ext>
            </a:extLst>
          </p:cNvPr>
          <p:cNvSpPr txBox="1"/>
          <p:nvPr/>
        </p:nvSpPr>
        <p:spPr>
          <a:xfrm>
            <a:off x="7599720" y="1609031"/>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Reliability</a:t>
            </a:r>
          </a:p>
        </p:txBody>
      </p:sp>
      <p:sp>
        <p:nvSpPr>
          <p:cNvPr id="110" name="TextBox 109">
            <a:extLst>
              <a:ext uri="{FF2B5EF4-FFF2-40B4-BE49-F238E27FC236}">
                <a16:creationId xmlns:a16="http://schemas.microsoft.com/office/drawing/2014/main" id="{DFCB1A2C-0E32-407D-90FA-CD76EDDA87BA}"/>
              </a:ext>
            </a:extLst>
          </p:cNvPr>
          <p:cNvSpPr txBox="1"/>
          <p:nvPr/>
        </p:nvSpPr>
        <p:spPr>
          <a:xfrm>
            <a:off x="7462560" y="3822808"/>
            <a:ext cx="2103120" cy="1938992"/>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Unclear on resiliency features/capabilities for better architecture design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Lack of data back up practices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monitoring current workloads health</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resiliency testing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support for disaster recovery</a:t>
            </a:r>
          </a:p>
        </p:txBody>
      </p:sp>
      <p:sp>
        <p:nvSpPr>
          <p:cNvPr id="106" name="TextBox 105">
            <a:extLst>
              <a:ext uri="{FF2B5EF4-FFF2-40B4-BE49-F238E27FC236}">
                <a16:creationId xmlns:a16="http://schemas.microsoft.com/office/drawing/2014/main" id="{CE371AF3-E96D-4067-AEDC-0EE31E635383}"/>
              </a:ext>
            </a:extLst>
          </p:cNvPr>
          <p:cNvSpPr txBox="1"/>
          <p:nvPr/>
        </p:nvSpPr>
        <p:spPr>
          <a:xfrm>
            <a:off x="9864780" y="1609031"/>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a:t>
            </a:r>
          </a:p>
        </p:txBody>
      </p:sp>
      <p:sp>
        <p:nvSpPr>
          <p:cNvPr id="111" name="TextBox 110">
            <a:extLst>
              <a:ext uri="{FF2B5EF4-FFF2-40B4-BE49-F238E27FC236}">
                <a16:creationId xmlns:a16="http://schemas.microsoft.com/office/drawing/2014/main" id="{C2D33EC5-E2F1-4B6C-A083-9B6D6B9696EB}"/>
              </a:ext>
            </a:extLst>
          </p:cNvPr>
          <p:cNvSpPr txBox="1"/>
          <p:nvPr/>
        </p:nvSpPr>
        <p:spPr>
          <a:xfrm>
            <a:off x="9727620" y="3818137"/>
            <a:ext cx="2103120" cy="1569660"/>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access control mechanism (authentication)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security threat detection mechanism</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Lack of security thread response plan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encryption process</a:t>
            </a:r>
          </a:p>
        </p:txBody>
      </p:sp>
      <p:sp>
        <p:nvSpPr>
          <p:cNvPr id="15" name="TextBox 14">
            <a:extLst>
              <a:ext uri="{FF2B5EF4-FFF2-40B4-BE49-F238E27FC236}">
                <a16:creationId xmlns:a16="http://schemas.microsoft.com/office/drawing/2014/main" id="{24D1C68B-CE8B-4399-81BF-967F9F7757EB}"/>
              </a:ext>
            </a:extLst>
          </p:cNvPr>
          <p:cNvSpPr txBox="1"/>
          <p:nvPr/>
        </p:nvSpPr>
        <p:spPr>
          <a:xfrm>
            <a:off x="411589" y="6221535"/>
            <a:ext cx="4785911" cy="369332"/>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4"/>
              </a:rPr>
              <a:t>https://aka.ms/wellarchitected/framework</a:t>
            </a:r>
            <a:endPar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p:txBody>
      </p:sp>
      <p:pic>
        <p:nvPicPr>
          <p:cNvPr id="2" name="Picture 1">
            <a:extLst>
              <a:ext uri="{FF2B5EF4-FFF2-40B4-BE49-F238E27FC236}">
                <a16:creationId xmlns:a16="http://schemas.microsoft.com/office/drawing/2014/main" id="{B252FDC6-59B2-4C97-9EB4-5AEF18C18D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8714" y="2536351"/>
            <a:ext cx="948409" cy="948409"/>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1870CABC-F3AF-4ED2-804E-35F826E41CF2}"/>
              </a:ext>
            </a:extLst>
          </p:cNvPr>
          <p:cNvGrpSpPr/>
          <p:nvPr/>
        </p:nvGrpSpPr>
        <p:grpSpPr>
          <a:xfrm>
            <a:off x="8038192" y="2553355"/>
            <a:ext cx="872835" cy="914400"/>
            <a:chOff x="8038192" y="2535506"/>
            <a:chExt cx="872835" cy="914400"/>
          </a:xfrm>
        </p:grpSpPr>
        <p:sp>
          <p:nvSpPr>
            <p:cNvPr id="115" name="Graphic 4" descr="Badge Tick with solid fill">
              <a:extLst>
                <a:ext uri="{FF2B5EF4-FFF2-40B4-BE49-F238E27FC236}">
                  <a16:creationId xmlns:a16="http://schemas.microsoft.com/office/drawing/2014/main" id="{25179508-968F-425E-90A8-B702D5F335E1}"/>
                </a:ext>
              </a:extLst>
            </p:cNvPr>
            <p:cNvSpPr/>
            <p:nvPr/>
          </p:nvSpPr>
          <p:spPr>
            <a:xfrm>
              <a:off x="8203588" y="2708773"/>
              <a:ext cx="542048" cy="567865"/>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6" name="Graphic 4" descr="Badge Tick with solid fill">
              <a:extLst>
                <a:ext uri="{FF2B5EF4-FFF2-40B4-BE49-F238E27FC236}">
                  <a16:creationId xmlns:a16="http://schemas.microsoft.com/office/drawing/2014/main" id="{01802FAB-B95D-4E97-90D5-5ACEDF2E7F19}"/>
                </a:ext>
              </a:extLst>
            </p:cNvPr>
            <p:cNvSpPr/>
            <p:nvPr/>
          </p:nvSpPr>
          <p:spPr>
            <a:xfrm>
              <a:off x="8038192" y="2535506"/>
              <a:ext cx="872835" cy="91440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chemeClr val="bg1"/>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A680BDDB-C86F-4B75-BFD0-D394440FFFF8}"/>
              </a:ext>
            </a:extLst>
          </p:cNvPr>
          <p:cNvGrpSpPr/>
          <p:nvPr/>
        </p:nvGrpSpPr>
        <p:grpSpPr>
          <a:xfrm>
            <a:off x="10359192" y="2553355"/>
            <a:ext cx="742256" cy="914400"/>
            <a:chOff x="10359192" y="2479536"/>
            <a:chExt cx="742256" cy="914400"/>
          </a:xfrm>
        </p:grpSpPr>
        <p:sp>
          <p:nvSpPr>
            <p:cNvPr id="124" name="Freeform: Shape 123">
              <a:extLst>
                <a:ext uri="{FF2B5EF4-FFF2-40B4-BE49-F238E27FC236}">
                  <a16:creationId xmlns:a16="http://schemas.microsoft.com/office/drawing/2014/main" id="{105829EF-7FA1-46D0-A5F5-E3BEAEDB06AF}"/>
                </a:ext>
              </a:extLst>
            </p:cNvPr>
            <p:cNvSpPr>
              <a:spLocks noChangeAspect="1"/>
            </p:cNvSpPr>
            <p:nvPr/>
          </p:nvSpPr>
          <p:spPr>
            <a:xfrm>
              <a:off x="10359192" y="2479536"/>
              <a:ext cx="742256" cy="914400"/>
            </a:xfrm>
            <a:custGeom>
              <a:avLst/>
              <a:gdLst>
                <a:gd name="connsiteX0" fmla="*/ 335422 w 670458"/>
                <a:gd name="connsiteY0" fmla="*/ 77361 h 825952"/>
                <a:gd name="connsiteX1" fmla="*/ 155108 w 670458"/>
                <a:gd name="connsiteY1" fmla="*/ 257675 h 825952"/>
                <a:gd name="connsiteX2" fmla="*/ 155108 w 670458"/>
                <a:gd name="connsiteY2" fmla="*/ 336002 h 825952"/>
                <a:gd name="connsiteX3" fmla="*/ 515737 w 670458"/>
                <a:gd name="connsiteY3" fmla="*/ 336002 h 825952"/>
                <a:gd name="connsiteX4" fmla="*/ 515737 w 670458"/>
                <a:gd name="connsiteY4" fmla="*/ 262897 h 825952"/>
                <a:gd name="connsiteX5" fmla="*/ 348960 w 670458"/>
                <a:gd name="connsiteY5" fmla="*/ 77876 h 825952"/>
                <a:gd name="connsiteX6" fmla="*/ 335422 w 670458"/>
                <a:gd name="connsiteY6" fmla="*/ 77361 h 825952"/>
                <a:gd name="connsiteX7" fmla="*/ 335422 w 670458"/>
                <a:gd name="connsiteY7" fmla="*/ 0 h 825952"/>
                <a:gd name="connsiteX8" fmla="*/ 354569 w 670458"/>
                <a:gd name="connsiteY8" fmla="*/ 709 h 825952"/>
                <a:gd name="connsiteX9" fmla="*/ 593097 w 670458"/>
                <a:gd name="connsiteY9" fmla="*/ 262897 h 825952"/>
                <a:gd name="connsiteX10" fmla="*/ 593097 w 670458"/>
                <a:gd name="connsiteY10" fmla="*/ 336002 h 825952"/>
                <a:gd name="connsiteX11" fmla="*/ 670458 w 670458"/>
                <a:gd name="connsiteY11" fmla="*/ 336002 h 825952"/>
                <a:gd name="connsiteX12" fmla="*/ 670394 w 670458"/>
                <a:gd name="connsiteY12" fmla="*/ 825952 h 825952"/>
                <a:gd name="connsiteX13" fmla="*/ 0 w 670458"/>
                <a:gd name="connsiteY13" fmla="*/ 825952 h 825952"/>
                <a:gd name="connsiteX14" fmla="*/ 0 w 670458"/>
                <a:gd name="connsiteY14" fmla="*/ 336002 h 825952"/>
                <a:gd name="connsiteX15" fmla="*/ 77747 w 670458"/>
                <a:gd name="connsiteY15" fmla="*/ 336002 h 825952"/>
                <a:gd name="connsiteX16" fmla="*/ 77747 w 670458"/>
                <a:gd name="connsiteY16" fmla="*/ 257675 h 825952"/>
                <a:gd name="connsiteX17" fmla="*/ 335422 w 670458"/>
                <a:gd name="connsiteY17" fmla="*/ 0 h 8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458" h="825952">
                  <a:moveTo>
                    <a:pt x="335422" y="77361"/>
                  </a:moveTo>
                  <a:cubicBezTo>
                    <a:pt x="235949" y="77361"/>
                    <a:pt x="155108" y="158267"/>
                    <a:pt x="155108" y="257675"/>
                  </a:cubicBezTo>
                  <a:lnTo>
                    <a:pt x="155108" y="336002"/>
                  </a:lnTo>
                  <a:lnTo>
                    <a:pt x="515737" y="336002"/>
                  </a:lnTo>
                  <a:lnTo>
                    <a:pt x="515737" y="262897"/>
                  </a:lnTo>
                  <a:cubicBezTo>
                    <a:pt x="515737" y="165874"/>
                    <a:pt x="442502" y="84581"/>
                    <a:pt x="348960" y="77876"/>
                  </a:cubicBezTo>
                  <a:cubicBezTo>
                    <a:pt x="344447" y="77554"/>
                    <a:pt x="339935" y="77361"/>
                    <a:pt x="335422" y="77361"/>
                  </a:cubicBezTo>
                  <a:close/>
                  <a:moveTo>
                    <a:pt x="335422" y="0"/>
                  </a:moveTo>
                  <a:cubicBezTo>
                    <a:pt x="341740" y="0"/>
                    <a:pt x="348122" y="258"/>
                    <a:pt x="354569" y="709"/>
                  </a:cubicBezTo>
                  <a:cubicBezTo>
                    <a:pt x="490014" y="10444"/>
                    <a:pt x="593097" y="127065"/>
                    <a:pt x="593097" y="262897"/>
                  </a:cubicBezTo>
                  <a:lnTo>
                    <a:pt x="593097" y="336002"/>
                  </a:lnTo>
                  <a:lnTo>
                    <a:pt x="670458" y="336002"/>
                  </a:lnTo>
                  <a:lnTo>
                    <a:pt x="670394" y="825952"/>
                  </a:lnTo>
                  <a:lnTo>
                    <a:pt x="0" y="825952"/>
                  </a:lnTo>
                  <a:lnTo>
                    <a:pt x="0" y="336002"/>
                  </a:lnTo>
                  <a:lnTo>
                    <a:pt x="77747" y="336002"/>
                  </a:lnTo>
                  <a:lnTo>
                    <a:pt x="77747" y="257675"/>
                  </a:lnTo>
                  <a:cubicBezTo>
                    <a:pt x="77747" y="115396"/>
                    <a:pt x="193079" y="0"/>
                    <a:pt x="335422" y="0"/>
                  </a:cubicBezTo>
                  <a:close/>
                </a:path>
              </a:pathLst>
            </a:custGeom>
            <a:solidFill>
              <a:srgbClr val="0078D3"/>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4AAFD8BE-55E6-4B83-98CE-6A5C8F3600CF}"/>
                </a:ext>
              </a:extLst>
            </p:cNvPr>
            <p:cNvSpPr/>
            <p:nvPr/>
          </p:nvSpPr>
          <p:spPr>
            <a:xfrm>
              <a:off x="10644675" y="2993262"/>
              <a:ext cx="171290" cy="171431"/>
            </a:xfrm>
            <a:custGeom>
              <a:avLst/>
              <a:gdLst>
                <a:gd name="connsiteX0" fmla="*/ 154721 w 154721"/>
                <a:gd name="connsiteY0" fmla="*/ 76587 h 154849"/>
                <a:gd name="connsiteX1" fmla="*/ 154721 w 154721"/>
                <a:gd name="connsiteY1" fmla="*/ 78327 h 154849"/>
                <a:gd name="connsiteX2" fmla="*/ 78199 w 154721"/>
                <a:gd name="connsiteY2" fmla="*/ 154850 h 154849"/>
                <a:gd name="connsiteX3" fmla="*/ 76458 w 154721"/>
                <a:gd name="connsiteY3" fmla="*/ 154850 h 154849"/>
                <a:gd name="connsiteX4" fmla="*/ 0 w 154721"/>
                <a:gd name="connsiteY4" fmla="*/ 78263 h 154849"/>
                <a:gd name="connsiteX5" fmla="*/ 0 w 154721"/>
                <a:gd name="connsiteY5" fmla="*/ 76522 h 154849"/>
                <a:gd name="connsiteX6" fmla="*/ 76522 w 154721"/>
                <a:gd name="connsiteY6" fmla="*/ 0 h 154849"/>
                <a:gd name="connsiteX7" fmla="*/ 78263 w 154721"/>
                <a:gd name="connsiteY7" fmla="*/ 0 h 154849"/>
                <a:gd name="connsiteX8" fmla="*/ 154721 w 154721"/>
                <a:gd name="connsiteY8" fmla="*/ 76587 h 1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21" h="154849">
                  <a:moveTo>
                    <a:pt x="154721" y="76587"/>
                  </a:moveTo>
                  <a:lnTo>
                    <a:pt x="154721" y="78327"/>
                  </a:lnTo>
                  <a:cubicBezTo>
                    <a:pt x="154721" y="120553"/>
                    <a:pt x="120489" y="154850"/>
                    <a:pt x="78199" y="154850"/>
                  </a:cubicBezTo>
                  <a:lnTo>
                    <a:pt x="76458" y="154850"/>
                  </a:lnTo>
                  <a:cubicBezTo>
                    <a:pt x="34232" y="154785"/>
                    <a:pt x="0" y="120553"/>
                    <a:pt x="0" y="78263"/>
                  </a:cubicBezTo>
                  <a:lnTo>
                    <a:pt x="0" y="76522"/>
                  </a:lnTo>
                  <a:cubicBezTo>
                    <a:pt x="0" y="34296"/>
                    <a:pt x="34232" y="0"/>
                    <a:pt x="76522" y="0"/>
                  </a:cubicBezTo>
                  <a:lnTo>
                    <a:pt x="78263" y="0"/>
                  </a:lnTo>
                  <a:cubicBezTo>
                    <a:pt x="120489" y="64"/>
                    <a:pt x="154721" y="34296"/>
                    <a:pt x="154721" y="76587"/>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7D50FDF4-C45D-42E6-996C-9B9B97C7CDFD}"/>
                </a:ext>
              </a:extLst>
            </p:cNvPr>
            <p:cNvSpPr/>
            <p:nvPr/>
          </p:nvSpPr>
          <p:spPr>
            <a:xfrm>
              <a:off x="10687569" y="3079977"/>
              <a:ext cx="85574" cy="199766"/>
            </a:xfrm>
            <a:custGeom>
              <a:avLst/>
              <a:gdLst>
                <a:gd name="connsiteX0" fmla="*/ 38938 w 77296"/>
                <a:gd name="connsiteY0" fmla="*/ 180443 h 180443"/>
                <a:gd name="connsiteX1" fmla="*/ 38358 w 77296"/>
                <a:gd name="connsiteY1" fmla="*/ 180443 h 180443"/>
                <a:gd name="connsiteX2" fmla="*/ 0 w 77296"/>
                <a:gd name="connsiteY2" fmla="*/ 142086 h 180443"/>
                <a:gd name="connsiteX3" fmla="*/ 0 w 77296"/>
                <a:gd name="connsiteY3" fmla="*/ 38358 h 180443"/>
                <a:gd name="connsiteX4" fmla="*/ 38358 w 77296"/>
                <a:gd name="connsiteY4" fmla="*/ 0 h 180443"/>
                <a:gd name="connsiteX5" fmla="*/ 38938 w 77296"/>
                <a:gd name="connsiteY5" fmla="*/ 0 h 180443"/>
                <a:gd name="connsiteX6" fmla="*/ 77296 w 77296"/>
                <a:gd name="connsiteY6" fmla="*/ 38358 h 180443"/>
                <a:gd name="connsiteX7" fmla="*/ 77296 w 77296"/>
                <a:gd name="connsiteY7" fmla="*/ 142086 h 180443"/>
                <a:gd name="connsiteX8" fmla="*/ 38938 w 77296"/>
                <a:gd name="connsiteY8" fmla="*/ 180443 h 18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96" h="180443">
                  <a:moveTo>
                    <a:pt x="38938" y="180443"/>
                  </a:moveTo>
                  <a:lnTo>
                    <a:pt x="38358" y="180443"/>
                  </a:lnTo>
                  <a:cubicBezTo>
                    <a:pt x="17148" y="180443"/>
                    <a:pt x="0" y="163231"/>
                    <a:pt x="0" y="142086"/>
                  </a:cubicBezTo>
                  <a:lnTo>
                    <a:pt x="0" y="38358"/>
                  </a:lnTo>
                  <a:cubicBezTo>
                    <a:pt x="0" y="17148"/>
                    <a:pt x="17213" y="0"/>
                    <a:pt x="38358" y="0"/>
                  </a:cubicBezTo>
                  <a:lnTo>
                    <a:pt x="38938" y="0"/>
                  </a:lnTo>
                  <a:cubicBezTo>
                    <a:pt x="60148" y="0"/>
                    <a:pt x="77296" y="17213"/>
                    <a:pt x="77296" y="38358"/>
                  </a:cubicBezTo>
                  <a:lnTo>
                    <a:pt x="77296" y="142086"/>
                  </a:lnTo>
                  <a:cubicBezTo>
                    <a:pt x="77296" y="163295"/>
                    <a:pt x="60083" y="180443"/>
                    <a:pt x="38938" y="180443"/>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46" name="Group 4">
            <a:extLst>
              <a:ext uri="{FF2B5EF4-FFF2-40B4-BE49-F238E27FC236}">
                <a16:creationId xmlns:a16="http://schemas.microsoft.com/office/drawing/2014/main" id="{AAEB28B1-5A21-4E4C-B728-FA9FD59D0683}"/>
              </a:ext>
            </a:extLst>
          </p:cNvPr>
          <p:cNvGrpSpPr>
            <a:grpSpLocks noChangeAspect="1"/>
          </p:cNvGrpSpPr>
          <p:nvPr/>
        </p:nvGrpSpPr>
        <p:grpSpPr bwMode="auto">
          <a:xfrm>
            <a:off x="5802440" y="2490055"/>
            <a:ext cx="914400" cy="914400"/>
            <a:chOff x="8417" y="3338"/>
            <a:chExt cx="374" cy="374"/>
          </a:xfrm>
        </p:grpSpPr>
        <p:sp>
          <p:nvSpPr>
            <p:cNvPr id="47" name="AutoShape 3">
              <a:extLst>
                <a:ext uri="{FF2B5EF4-FFF2-40B4-BE49-F238E27FC236}">
                  <a16:creationId xmlns:a16="http://schemas.microsoft.com/office/drawing/2014/main" id="{86106B28-6E3E-49F5-A33A-FE9B5D0C64EA}"/>
                </a:ext>
              </a:extLst>
            </p:cNvPr>
            <p:cNvSpPr>
              <a:spLocks noChangeAspect="1" noChangeArrowheads="1" noTextEdit="1"/>
            </p:cNvSpPr>
            <p:nvPr/>
          </p:nvSpPr>
          <p:spPr bwMode="auto">
            <a:xfrm>
              <a:off x="8417" y="3338"/>
              <a:ext cx="37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5">
              <a:extLst>
                <a:ext uri="{FF2B5EF4-FFF2-40B4-BE49-F238E27FC236}">
                  <a16:creationId xmlns:a16="http://schemas.microsoft.com/office/drawing/2014/main" id="{3AB2E988-6C45-454A-9B49-A7A755E75015}"/>
                </a:ext>
              </a:extLst>
            </p:cNvPr>
            <p:cNvSpPr>
              <a:spLocks noEditPoints="1"/>
            </p:cNvSpPr>
            <p:nvPr/>
          </p:nvSpPr>
          <p:spPr bwMode="auto">
            <a:xfrm>
              <a:off x="8518" y="3350"/>
              <a:ext cx="278" cy="24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6">
              <a:extLst>
                <a:ext uri="{FF2B5EF4-FFF2-40B4-BE49-F238E27FC236}">
                  <a16:creationId xmlns:a16="http://schemas.microsoft.com/office/drawing/2014/main" id="{B080BF18-491D-4D92-90E8-929D8030018F}"/>
                </a:ext>
              </a:extLst>
            </p:cNvPr>
            <p:cNvSpPr>
              <a:spLocks/>
            </p:cNvSpPr>
            <p:nvPr/>
          </p:nvSpPr>
          <p:spPr bwMode="auto">
            <a:xfrm>
              <a:off x="8685" y="3338"/>
              <a:ext cx="37" cy="33"/>
            </a:xfrm>
            <a:custGeom>
              <a:avLst/>
              <a:gdLst>
                <a:gd name="T0" fmla="*/ 29 w 37"/>
                <a:gd name="T1" fmla="*/ 33 h 33"/>
                <a:gd name="T2" fmla="*/ 0 w 37"/>
                <a:gd name="T3" fmla="*/ 21 h 33"/>
                <a:gd name="T4" fmla="*/ 9 w 37"/>
                <a:gd name="T5" fmla="*/ 0 h 33"/>
                <a:gd name="T6" fmla="*/ 37 w 37"/>
                <a:gd name="T7" fmla="*/ 12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1"/>
                  </a:lnTo>
                  <a:lnTo>
                    <a:pt x="9" y="0"/>
                  </a:lnTo>
                  <a:lnTo>
                    <a:pt x="37" y="12"/>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7">
              <a:extLst>
                <a:ext uri="{FF2B5EF4-FFF2-40B4-BE49-F238E27FC236}">
                  <a16:creationId xmlns:a16="http://schemas.microsoft.com/office/drawing/2014/main" id="{EF65F74F-FC8B-441F-81EA-11332F29267E}"/>
                </a:ext>
              </a:extLst>
            </p:cNvPr>
            <p:cNvSpPr>
              <a:spLocks/>
            </p:cNvSpPr>
            <p:nvPr/>
          </p:nvSpPr>
          <p:spPr bwMode="auto">
            <a:xfrm>
              <a:off x="8591" y="3574"/>
              <a:ext cx="37" cy="33"/>
            </a:xfrm>
            <a:custGeom>
              <a:avLst/>
              <a:gdLst>
                <a:gd name="T0" fmla="*/ 29 w 37"/>
                <a:gd name="T1" fmla="*/ 33 h 33"/>
                <a:gd name="T2" fmla="*/ 0 w 37"/>
                <a:gd name="T3" fmla="*/ 22 h 33"/>
                <a:gd name="T4" fmla="*/ 9 w 37"/>
                <a:gd name="T5" fmla="*/ 0 h 33"/>
                <a:gd name="T6" fmla="*/ 37 w 37"/>
                <a:gd name="T7" fmla="*/ 11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2"/>
                  </a:lnTo>
                  <a:lnTo>
                    <a:pt x="9" y="0"/>
                  </a:lnTo>
                  <a:lnTo>
                    <a:pt x="37" y="11"/>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8">
              <a:extLst>
                <a:ext uri="{FF2B5EF4-FFF2-40B4-BE49-F238E27FC236}">
                  <a16:creationId xmlns:a16="http://schemas.microsoft.com/office/drawing/2014/main" id="{DD97ACD7-BF8D-442C-AAD9-E44BADBAB5BC}"/>
                </a:ext>
              </a:extLst>
            </p:cNvPr>
            <p:cNvSpPr>
              <a:spLocks/>
            </p:cNvSpPr>
            <p:nvPr/>
          </p:nvSpPr>
          <p:spPr bwMode="auto">
            <a:xfrm>
              <a:off x="8758" y="3501"/>
              <a:ext cx="33" cy="37"/>
            </a:xfrm>
            <a:custGeom>
              <a:avLst/>
              <a:gdLst>
                <a:gd name="T0" fmla="*/ 33 w 33"/>
                <a:gd name="T1" fmla="*/ 9 h 37"/>
                <a:gd name="T2" fmla="*/ 22 w 33"/>
                <a:gd name="T3" fmla="*/ 37 h 37"/>
                <a:gd name="T4" fmla="*/ 0 w 33"/>
                <a:gd name="T5" fmla="*/ 29 h 37"/>
                <a:gd name="T6" fmla="*/ 12 w 33"/>
                <a:gd name="T7" fmla="*/ 0 h 37"/>
                <a:gd name="T8" fmla="*/ 33 w 33"/>
                <a:gd name="T9" fmla="*/ 9 h 37"/>
              </a:gdLst>
              <a:ahLst/>
              <a:cxnLst>
                <a:cxn ang="0">
                  <a:pos x="T0" y="T1"/>
                </a:cxn>
                <a:cxn ang="0">
                  <a:pos x="T2" y="T3"/>
                </a:cxn>
                <a:cxn ang="0">
                  <a:pos x="T4" y="T5"/>
                </a:cxn>
                <a:cxn ang="0">
                  <a:pos x="T6" y="T7"/>
                </a:cxn>
                <a:cxn ang="0">
                  <a:pos x="T8" y="T9"/>
                </a:cxn>
              </a:cxnLst>
              <a:rect l="0" t="0" r="r" b="b"/>
              <a:pathLst>
                <a:path w="33" h="37">
                  <a:moveTo>
                    <a:pt x="33" y="9"/>
                  </a:moveTo>
                  <a:lnTo>
                    <a:pt x="22" y="37"/>
                  </a:lnTo>
                  <a:lnTo>
                    <a:pt x="0" y="29"/>
                  </a:lnTo>
                  <a:lnTo>
                    <a:pt x="12" y="0"/>
                  </a:lnTo>
                  <a:lnTo>
                    <a:pt x="33"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9">
              <a:extLst>
                <a:ext uri="{FF2B5EF4-FFF2-40B4-BE49-F238E27FC236}">
                  <a16:creationId xmlns:a16="http://schemas.microsoft.com/office/drawing/2014/main" id="{C6243DF6-00B0-4B11-9E4E-341689CBD721}"/>
                </a:ext>
              </a:extLst>
            </p:cNvPr>
            <p:cNvSpPr>
              <a:spLocks/>
            </p:cNvSpPr>
            <p:nvPr/>
          </p:nvSpPr>
          <p:spPr bwMode="auto">
            <a:xfrm>
              <a:off x="8522" y="3407"/>
              <a:ext cx="33" cy="37"/>
            </a:xfrm>
            <a:custGeom>
              <a:avLst/>
              <a:gdLst>
                <a:gd name="T0" fmla="*/ 33 w 33"/>
                <a:gd name="T1" fmla="*/ 8 h 37"/>
                <a:gd name="T2" fmla="*/ 22 w 33"/>
                <a:gd name="T3" fmla="*/ 37 h 37"/>
                <a:gd name="T4" fmla="*/ 0 w 33"/>
                <a:gd name="T5" fmla="*/ 29 h 37"/>
                <a:gd name="T6" fmla="*/ 12 w 33"/>
                <a:gd name="T7" fmla="*/ 0 h 37"/>
                <a:gd name="T8" fmla="*/ 33 w 33"/>
                <a:gd name="T9" fmla="*/ 8 h 37"/>
              </a:gdLst>
              <a:ahLst/>
              <a:cxnLst>
                <a:cxn ang="0">
                  <a:pos x="T0" y="T1"/>
                </a:cxn>
                <a:cxn ang="0">
                  <a:pos x="T2" y="T3"/>
                </a:cxn>
                <a:cxn ang="0">
                  <a:pos x="T4" y="T5"/>
                </a:cxn>
                <a:cxn ang="0">
                  <a:pos x="T6" y="T7"/>
                </a:cxn>
                <a:cxn ang="0">
                  <a:pos x="T8" y="T9"/>
                </a:cxn>
              </a:cxnLst>
              <a:rect l="0" t="0" r="r" b="b"/>
              <a:pathLst>
                <a:path w="33" h="37">
                  <a:moveTo>
                    <a:pt x="33" y="8"/>
                  </a:moveTo>
                  <a:lnTo>
                    <a:pt x="22" y="37"/>
                  </a:lnTo>
                  <a:lnTo>
                    <a:pt x="0" y="29"/>
                  </a:lnTo>
                  <a:lnTo>
                    <a:pt x="12" y="0"/>
                  </a:lnTo>
                  <a:lnTo>
                    <a:pt x="33"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10">
              <a:extLst>
                <a:ext uri="{FF2B5EF4-FFF2-40B4-BE49-F238E27FC236}">
                  <a16:creationId xmlns:a16="http://schemas.microsoft.com/office/drawing/2014/main" id="{9C36D75E-9323-4B31-AAA2-906D54F62129}"/>
                </a:ext>
              </a:extLst>
            </p:cNvPr>
            <p:cNvSpPr>
              <a:spLocks/>
            </p:cNvSpPr>
            <p:nvPr/>
          </p:nvSpPr>
          <p:spPr bwMode="auto">
            <a:xfrm>
              <a:off x="8523" y="3504"/>
              <a:ext cx="34" cy="37"/>
            </a:xfrm>
            <a:custGeom>
              <a:avLst/>
              <a:gdLst>
                <a:gd name="T0" fmla="*/ 21 w 34"/>
                <a:gd name="T1" fmla="*/ 0 h 37"/>
                <a:gd name="T2" fmla="*/ 34 w 34"/>
                <a:gd name="T3" fmla="*/ 28 h 37"/>
                <a:gd name="T4" fmla="*/ 12 w 34"/>
                <a:gd name="T5" fmla="*/ 37 h 37"/>
                <a:gd name="T6" fmla="*/ 0 w 34"/>
                <a:gd name="T7" fmla="*/ 9 h 37"/>
                <a:gd name="T8" fmla="*/ 21 w 34"/>
                <a:gd name="T9" fmla="*/ 0 h 37"/>
              </a:gdLst>
              <a:ahLst/>
              <a:cxnLst>
                <a:cxn ang="0">
                  <a:pos x="T0" y="T1"/>
                </a:cxn>
                <a:cxn ang="0">
                  <a:pos x="T2" y="T3"/>
                </a:cxn>
                <a:cxn ang="0">
                  <a:pos x="T4" y="T5"/>
                </a:cxn>
                <a:cxn ang="0">
                  <a:pos x="T6" y="T7"/>
                </a:cxn>
                <a:cxn ang="0">
                  <a:pos x="T8" y="T9"/>
                </a:cxn>
              </a:cxnLst>
              <a:rect l="0" t="0" r="r" b="b"/>
              <a:pathLst>
                <a:path w="34" h="37">
                  <a:moveTo>
                    <a:pt x="21" y="0"/>
                  </a:moveTo>
                  <a:lnTo>
                    <a:pt x="34"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11">
              <a:extLst>
                <a:ext uri="{FF2B5EF4-FFF2-40B4-BE49-F238E27FC236}">
                  <a16:creationId xmlns:a16="http://schemas.microsoft.com/office/drawing/2014/main" id="{CC9843C3-2AAB-4D01-9340-5061E8A1A59D}"/>
                </a:ext>
              </a:extLst>
            </p:cNvPr>
            <p:cNvSpPr>
              <a:spLocks/>
            </p:cNvSpPr>
            <p:nvPr/>
          </p:nvSpPr>
          <p:spPr bwMode="auto">
            <a:xfrm>
              <a:off x="8757" y="3404"/>
              <a:ext cx="33" cy="37"/>
            </a:xfrm>
            <a:custGeom>
              <a:avLst/>
              <a:gdLst>
                <a:gd name="T0" fmla="*/ 21 w 33"/>
                <a:gd name="T1" fmla="*/ 0 h 37"/>
                <a:gd name="T2" fmla="*/ 33 w 33"/>
                <a:gd name="T3" fmla="*/ 28 h 37"/>
                <a:gd name="T4" fmla="*/ 12 w 33"/>
                <a:gd name="T5" fmla="*/ 37 h 37"/>
                <a:gd name="T6" fmla="*/ 0 w 33"/>
                <a:gd name="T7" fmla="*/ 9 h 37"/>
                <a:gd name="T8" fmla="*/ 21 w 33"/>
                <a:gd name="T9" fmla="*/ 0 h 37"/>
              </a:gdLst>
              <a:ahLst/>
              <a:cxnLst>
                <a:cxn ang="0">
                  <a:pos x="T0" y="T1"/>
                </a:cxn>
                <a:cxn ang="0">
                  <a:pos x="T2" y="T3"/>
                </a:cxn>
                <a:cxn ang="0">
                  <a:pos x="T4" y="T5"/>
                </a:cxn>
                <a:cxn ang="0">
                  <a:pos x="T6" y="T7"/>
                </a:cxn>
                <a:cxn ang="0">
                  <a:pos x="T8" y="T9"/>
                </a:cxn>
              </a:cxnLst>
              <a:rect l="0" t="0" r="r" b="b"/>
              <a:pathLst>
                <a:path w="33" h="37">
                  <a:moveTo>
                    <a:pt x="21" y="0"/>
                  </a:moveTo>
                  <a:lnTo>
                    <a:pt x="33"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12">
              <a:extLst>
                <a:ext uri="{FF2B5EF4-FFF2-40B4-BE49-F238E27FC236}">
                  <a16:creationId xmlns:a16="http://schemas.microsoft.com/office/drawing/2014/main" id="{C69C14FD-06C0-4458-8A65-DA23DFA2755F}"/>
                </a:ext>
              </a:extLst>
            </p:cNvPr>
            <p:cNvSpPr>
              <a:spLocks/>
            </p:cNvSpPr>
            <p:nvPr/>
          </p:nvSpPr>
          <p:spPr bwMode="auto">
            <a:xfrm>
              <a:off x="8688" y="3573"/>
              <a:ext cx="38" cy="33"/>
            </a:xfrm>
            <a:custGeom>
              <a:avLst/>
              <a:gdLst>
                <a:gd name="T0" fmla="*/ 0 w 38"/>
                <a:gd name="T1" fmla="*/ 12 h 33"/>
                <a:gd name="T2" fmla="*/ 29 w 38"/>
                <a:gd name="T3" fmla="*/ 0 h 33"/>
                <a:gd name="T4" fmla="*/ 38 w 38"/>
                <a:gd name="T5" fmla="*/ 21 h 33"/>
                <a:gd name="T6" fmla="*/ 9 w 38"/>
                <a:gd name="T7" fmla="*/ 33 h 33"/>
                <a:gd name="T8" fmla="*/ 0 w 38"/>
                <a:gd name="T9" fmla="*/ 12 h 33"/>
              </a:gdLst>
              <a:ahLst/>
              <a:cxnLst>
                <a:cxn ang="0">
                  <a:pos x="T0" y="T1"/>
                </a:cxn>
                <a:cxn ang="0">
                  <a:pos x="T2" y="T3"/>
                </a:cxn>
                <a:cxn ang="0">
                  <a:pos x="T4" y="T5"/>
                </a:cxn>
                <a:cxn ang="0">
                  <a:pos x="T6" y="T7"/>
                </a:cxn>
                <a:cxn ang="0">
                  <a:pos x="T8" y="T9"/>
                </a:cxn>
              </a:cxnLst>
              <a:rect l="0" t="0" r="r" b="b"/>
              <a:pathLst>
                <a:path w="38" h="33">
                  <a:moveTo>
                    <a:pt x="0" y="12"/>
                  </a:moveTo>
                  <a:lnTo>
                    <a:pt x="29" y="0"/>
                  </a:lnTo>
                  <a:lnTo>
                    <a:pt x="38" y="21"/>
                  </a:lnTo>
                  <a:lnTo>
                    <a:pt x="9" y="33"/>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13">
              <a:extLst>
                <a:ext uri="{FF2B5EF4-FFF2-40B4-BE49-F238E27FC236}">
                  <a16:creationId xmlns:a16="http://schemas.microsoft.com/office/drawing/2014/main" id="{E595595F-8A6F-4B24-B8F5-4D6544F33993}"/>
                </a:ext>
              </a:extLst>
            </p:cNvPr>
            <p:cNvSpPr>
              <a:spLocks/>
            </p:cNvSpPr>
            <p:nvPr/>
          </p:nvSpPr>
          <p:spPr bwMode="auto">
            <a:xfrm>
              <a:off x="8588" y="3339"/>
              <a:ext cx="37" cy="34"/>
            </a:xfrm>
            <a:custGeom>
              <a:avLst/>
              <a:gdLst>
                <a:gd name="T0" fmla="*/ 0 w 37"/>
                <a:gd name="T1" fmla="*/ 12 h 34"/>
                <a:gd name="T2" fmla="*/ 28 w 37"/>
                <a:gd name="T3" fmla="*/ 0 h 34"/>
                <a:gd name="T4" fmla="*/ 37 w 37"/>
                <a:gd name="T5" fmla="*/ 21 h 34"/>
                <a:gd name="T6" fmla="*/ 9 w 37"/>
                <a:gd name="T7" fmla="*/ 34 h 34"/>
                <a:gd name="T8" fmla="*/ 0 w 37"/>
                <a:gd name="T9" fmla="*/ 12 h 34"/>
              </a:gdLst>
              <a:ahLst/>
              <a:cxnLst>
                <a:cxn ang="0">
                  <a:pos x="T0" y="T1"/>
                </a:cxn>
                <a:cxn ang="0">
                  <a:pos x="T2" y="T3"/>
                </a:cxn>
                <a:cxn ang="0">
                  <a:pos x="T4" y="T5"/>
                </a:cxn>
                <a:cxn ang="0">
                  <a:pos x="T6" y="T7"/>
                </a:cxn>
                <a:cxn ang="0">
                  <a:pos x="T8" y="T9"/>
                </a:cxn>
              </a:cxnLst>
              <a:rect l="0" t="0" r="r" b="b"/>
              <a:pathLst>
                <a:path w="37" h="34">
                  <a:moveTo>
                    <a:pt x="0" y="12"/>
                  </a:moveTo>
                  <a:lnTo>
                    <a:pt x="28" y="0"/>
                  </a:lnTo>
                  <a:lnTo>
                    <a:pt x="37" y="21"/>
                  </a:lnTo>
                  <a:lnTo>
                    <a:pt x="9" y="34"/>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14">
              <a:extLst>
                <a:ext uri="{FF2B5EF4-FFF2-40B4-BE49-F238E27FC236}">
                  <a16:creationId xmlns:a16="http://schemas.microsoft.com/office/drawing/2014/main" id="{40308777-89AC-4854-955C-FC6894AEDA73}"/>
                </a:ext>
              </a:extLst>
            </p:cNvPr>
            <p:cNvSpPr>
              <a:spLocks noEditPoints="1"/>
            </p:cNvSpPr>
            <p:nvPr/>
          </p:nvSpPr>
          <p:spPr bwMode="auto">
            <a:xfrm>
              <a:off x="8428" y="3561"/>
              <a:ext cx="141" cy="140"/>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15">
              <a:extLst>
                <a:ext uri="{FF2B5EF4-FFF2-40B4-BE49-F238E27FC236}">
                  <a16:creationId xmlns:a16="http://schemas.microsoft.com/office/drawing/2014/main" id="{87C745F3-D8C4-42B9-B0B2-3FAC93D79EC0}"/>
                </a:ext>
              </a:extLst>
            </p:cNvPr>
            <p:cNvSpPr>
              <a:spLocks/>
            </p:cNvSpPr>
            <p:nvPr/>
          </p:nvSpPr>
          <p:spPr bwMode="auto">
            <a:xfrm>
              <a:off x="8489" y="3548"/>
              <a:ext cx="17" cy="15"/>
            </a:xfrm>
            <a:custGeom>
              <a:avLst/>
              <a:gdLst>
                <a:gd name="T0" fmla="*/ 17 w 17"/>
                <a:gd name="T1" fmla="*/ 15 h 15"/>
                <a:gd name="T2" fmla="*/ 0 w 17"/>
                <a:gd name="T3" fmla="*/ 15 h 15"/>
                <a:gd name="T4" fmla="*/ 0 w 17"/>
                <a:gd name="T5" fmla="*/ 1 h 15"/>
                <a:gd name="T6" fmla="*/ 17 w 17"/>
                <a:gd name="T7" fmla="*/ 0 h 15"/>
                <a:gd name="T8" fmla="*/ 17 w 17"/>
                <a:gd name="T9" fmla="*/ 15 h 15"/>
              </a:gdLst>
              <a:ahLst/>
              <a:cxnLst>
                <a:cxn ang="0">
                  <a:pos x="T0" y="T1"/>
                </a:cxn>
                <a:cxn ang="0">
                  <a:pos x="T2" y="T3"/>
                </a:cxn>
                <a:cxn ang="0">
                  <a:pos x="T4" y="T5"/>
                </a:cxn>
                <a:cxn ang="0">
                  <a:pos x="T6" y="T7"/>
                </a:cxn>
                <a:cxn ang="0">
                  <a:pos x="T8" y="T9"/>
                </a:cxn>
              </a:cxnLst>
              <a:rect l="0" t="0" r="r" b="b"/>
              <a:pathLst>
                <a:path w="17" h="15">
                  <a:moveTo>
                    <a:pt x="17" y="15"/>
                  </a:moveTo>
                  <a:lnTo>
                    <a:pt x="0" y="15"/>
                  </a:lnTo>
                  <a:lnTo>
                    <a:pt x="0" y="1"/>
                  </a:lnTo>
                  <a:lnTo>
                    <a:pt x="17" y="0"/>
                  </a:lnTo>
                  <a:lnTo>
                    <a:pt x="17"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Rectangle 16">
              <a:extLst>
                <a:ext uri="{FF2B5EF4-FFF2-40B4-BE49-F238E27FC236}">
                  <a16:creationId xmlns:a16="http://schemas.microsoft.com/office/drawing/2014/main" id="{6CFC3701-8CD0-41DB-AFD1-9E50DCAFA17E}"/>
                </a:ext>
              </a:extLst>
            </p:cNvPr>
            <p:cNvSpPr>
              <a:spLocks noChangeArrowheads="1"/>
            </p:cNvSpPr>
            <p:nvPr/>
          </p:nvSpPr>
          <p:spPr bwMode="auto">
            <a:xfrm>
              <a:off x="8492" y="3698"/>
              <a:ext cx="17"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17">
              <a:extLst>
                <a:ext uri="{FF2B5EF4-FFF2-40B4-BE49-F238E27FC236}">
                  <a16:creationId xmlns:a16="http://schemas.microsoft.com/office/drawing/2014/main" id="{998A6DC3-E456-410D-A45E-4953C8129B7B}"/>
                </a:ext>
              </a:extLst>
            </p:cNvPr>
            <p:cNvSpPr>
              <a:spLocks/>
            </p:cNvSpPr>
            <p:nvPr/>
          </p:nvSpPr>
          <p:spPr bwMode="auto">
            <a:xfrm>
              <a:off x="8566" y="3622"/>
              <a:ext cx="15" cy="17"/>
            </a:xfrm>
            <a:custGeom>
              <a:avLst/>
              <a:gdLst>
                <a:gd name="T0" fmla="*/ 14 w 15"/>
                <a:gd name="T1" fmla="*/ 0 h 17"/>
                <a:gd name="T2" fmla="*/ 15 w 15"/>
                <a:gd name="T3" fmla="*/ 17 h 17"/>
                <a:gd name="T4" fmla="*/ 0 w 15"/>
                <a:gd name="T5" fmla="*/ 17 h 17"/>
                <a:gd name="T6" fmla="*/ 0 w 15"/>
                <a:gd name="T7" fmla="*/ 0 h 17"/>
                <a:gd name="T8" fmla="*/ 14 w 15"/>
                <a:gd name="T9" fmla="*/ 0 h 17"/>
              </a:gdLst>
              <a:ahLst/>
              <a:cxnLst>
                <a:cxn ang="0">
                  <a:pos x="T0" y="T1"/>
                </a:cxn>
                <a:cxn ang="0">
                  <a:pos x="T2" y="T3"/>
                </a:cxn>
                <a:cxn ang="0">
                  <a:pos x="T4" y="T5"/>
                </a:cxn>
                <a:cxn ang="0">
                  <a:pos x="T6" y="T7"/>
                </a:cxn>
                <a:cxn ang="0">
                  <a:pos x="T8" y="T9"/>
                </a:cxn>
              </a:cxnLst>
              <a:rect l="0" t="0" r="r" b="b"/>
              <a:pathLst>
                <a:path w="15" h="17">
                  <a:moveTo>
                    <a:pt x="14" y="0"/>
                  </a:moveTo>
                  <a:lnTo>
                    <a:pt x="15" y="17"/>
                  </a:lnTo>
                  <a:lnTo>
                    <a:pt x="0" y="17"/>
                  </a:lnTo>
                  <a:lnTo>
                    <a:pt x="0" y="0"/>
                  </a:lnTo>
                  <a:lnTo>
                    <a:pt x="1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Rectangle 18">
              <a:extLst>
                <a:ext uri="{FF2B5EF4-FFF2-40B4-BE49-F238E27FC236}">
                  <a16:creationId xmlns:a16="http://schemas.microsoft.com/office/drawing/2014/main" id="{8E014A47-24E0-41E5-819F-A37644EFC691}"/>
                </a:ext>
              </a:extLst>
            </p:cNvPr>
            <p:cNvSpPr>
              <a:spLocks noChangeArrowheads="1"/>
            </p:cNvSpPr>
            <p:nvPr/>
          </p:nvSpPr>
          <p:spPr bwMode="auto">
            <a:xfrm>
              <a:off x="8417" y="3622"/>
              <a:ext cx="15" cy="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19">
              <a:extLst>
                <a:ext uri="{FF2B5EF4-FFF2-40B4-BE49-F238E27FC236}">
                  <a16:creationId xmlns:a16="http://schemas.microsoft.com/office/drawing/2014/main" id="{E7B5637B-B25D-4E04-B850-75C19FDB2A5A}"/>
                </a:ext>
              </a:extLst>
            </p:cNvPr>
            <p:cNvSpPr>
              <a:spLocks/>
            </p:cNvSpPr>
            <p:nvPr/>
          </p:nvSpPr>
          <p:spPr bwMode="auto">
            <a:xfrm>
              <a:off x="8435" y="3672"/>
              <a:ext cx="23" cy="23"/>
            </a:xfrm>
            <a:custGeom>
              <a:avLst/>
              <a:gdLst>
                <a:gd name="T0" fmla="*/ 10 w 23"/>
                <a:gd name="T1" fmla="*/ 0 h 23"/>
                <a:gd name="T2" fmla="*/ 23 w 23"/>
                <a:gd name="T3" fmla="*/ 13 h 23"/>
                <a:gd name="T4" fmla="*/ 14 w 23"/>
                <a:gd name="T5" fmla="*/ 23 h 23"/>
                <a:gd name="T6" fmla="*/ 0 w 23"/>
                <a:gd name="T7" fmla="*/ 10 h 23"/>
                <a:gd name="T8" fmla="*/ 10 w 23"/>
                <a:gd name="T9" fmla="*/ 0 h 23"/>
              </a:gdLst>
              <a:ahLst/>
              <a:cxnLst>
                <a:cxn ang="0">
                  <a:pos x="T0" y="T1"/>
                </a:cxn>
                <a:cxn ang="0">
                  <a:pos x="T2" y="T3"/>
                </a:cxn>
                <a:cxn ang="0">
                  <a:pos x="T4" y="T5"/>
                </a:cxn>
                <a:cxn ang="0">
                  <a:pos x="T6" y="T7"/>
                </a:cxn>
                <a:cxn ang="0">
                  <a:pos x="T8" y="T9"/>
                </a:cxn>
              </a:cxnLst>
              <a:rect l="0" t="0" r="r" b="b"/>
              <a:pathLst>
                <a:path w="23" h="23">
                  <a:moveTo>
                    <a:pt x="10" y="0"/>
                  </a:moveTo>
                  <a:lnTo>
                    <a:pt x="23" y="13"/>
                  </a:lnTo>
                  <a:lnTo>
                    <a:pt x="14" y="23"/>
                  </a:lnTo>
                  <a:lnTo>
                    <a:pt x="0" y="1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20">
              <a:extLst>
                <a:ext uri="{FF2B5EF4-FFF2-40B4-BE49-F238E27FC236}">
                  <a16:creationId xmlns:a16="http://schemas.microsoft.com/office/drawing/2014/main" id="{380AACE9-88F1-4D72-931F-96B0CA04974D}"/>
                </a:ext>
              </a:extLst>
            </p:cNvPr>
            <p:cNvSpPr>
              <a:spLocks/>
            </p:cNvSpPr>
            <p:nvPr/>
          </p:nvSpPr>
          <p:spPr bwMode="auto">
            <a:xfrm>
              <a:off x="8540" y="3567"/>
              <a:ext cx="23" cy="22"/>
            </a:xfrm>
            <a:custGeom>
              <a:avLst/>
              <a:gdLst>
                <a:gd name="T0" fmla="*/ 10 w 23"/>
                <a:gd name="T1" fmla="*/ 0 h 22"/>
                <a:gd name="T2" fmla="*/ 23 w 23"/>
                <a:gd name="T3" fmla="*/ 12 h 22"/>
                <a:gd name="T4" fmla="*/ 13 w 23"/>
                <a:gd name="T5" fmla="*/ 22 h 22"/>
                <a:gd name="T6" fmla="*/ 0 w 23"/>
                <a:gd name="T7" fmla="*/ 9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lnTo>
                    <a:pt x="23" y="12"/>
                  </a:lnTo>
                  <a:lnTo>
                    <a:pt x="13" y="22"/>
                  </a:lnTo>
                  <a:lnTo>
                    <a:pt x="0" y="9"/>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21">
              <a:extLst>
                <a:ext uri="{FF2B5EF4-FFF2-40B4-BE49-F238E27FC236}">
                  <a16:creationId xmlns:a16="http://schemas.microsoft.com/office/drawing/2014/main" id="{E2DC8B0F-EA41-485F-8298-CCE75B3E8C01}"/>
                </a:ext>
              </a:extLst>
            </p:cNvPr>
            <p:cNvSpPr>
              <a:spLocks/>
            </p:cNvSpPr>
            <p:nvPr/>
          </p:nvSpPr>
          <p:spPr bwMode="auto">
            <a:xfrm>
              <a:off x="8541" y="3671"/>
              <a:ext cx="23" cy="22"/>
            </a:xfrm>
            <a:custGeom>
              <a:avLst/>
              <a:gdLst>
                <a:gd name="T0" fmla="*/ 0 w 23"/>
                <a:gd name="T1" fmla="*/ 13 h 22"/>
                <a:gd name="T2" fmla="*/ 13 w 23"/>
                <a:gd name="T3" fmla="*/ 0 h 22"/>
                <a:gd name="T4" fmla="*/ 23 w 23"/>
                <a:gd name="T5" fmla="*/ 9 h 22"/>
                <a:gd name="T6" fmla="*/ 10 w 23"/>
                <a:gd name="T7" fmla="*/ 22 h 22"/>
                <a:gd name="T8" fmla="*/ 0 w 23"/>
                <a:gd name="T9" fmla="*/ 13 h 22"/>
              </a:gdLst>
              <a:ahLst/>
              <a:cxnLst>
                <a:cxn ang="0">
                  <a:pos x="T0" y="T1"/>
                </a:cxn>
                <a:cxn ang="0">
                  <a:pos x="T2" y="T3"/>
                </a:cxn>
                <a:cxn ang="0">
                  <a:pos x="T4" y="T5"/>
                </a:cxn>
                <a:cxn ang="0">
                  <a:pos x="T6" y="T7"/>
                </a:cxn>
                <a:cxn ang="0">
                  <a:pos x="T8" y="T9"/>
                </a:cxn>
              </a:cxnLst>
              <a:rect l="0" t="0" r="r" b="b"/>
              <a:pathLst>
                <a:path w="23" h="22">
                  <a:moveTo>
                    <a:pt x="0" y="13"/>
                  </a:moveTo>
                  <a:lnTo>
                    <a:pt x="13" y="0"/>
                  </a:lnTo>
                  <a:lnTo>
                    <a:pt x="23" y="9"/>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22">
              <a:extLst>
                <a:ext uri="{FF2B5EF4-FFF2-40B4-BE49-F238E27FC236}">
                  <a16:creationId xmlns:a16="http://schemas.microsoft.com/office/drawing/2014/main" id="{BA68CA17-7823-4623-883A-C4C0815E24D7}"/>
                </a:ext>
              </a:extLst>
            </p:cNvPr>
            <p:cNvSpPr>
              <a:spLocks/>
            </p:cNvSpPr>
            <p:nvPr/>
          </p:nvSpPr>
          <p:spPr bwMode="auto">
            <a:xfrm>
              <a:off x="8434" y="3568"/>
              <a:ext cx="22" cy="22"/>
            </a:xfrm>
            <a:custGeom>
              <a:avLst/>
              <a:gdLst>
                <a:gd name="T0" fmla="*/ 0 w 22"/>
                <a:gd name="T1" fmla="*/ 13 h 22"/>
                <a:gd name="T2" fmla="*/ 13 w 22"/>
                <a:gd name="T3" fmla="*/ 0 h 22"/>
                <a:gd name="T4" fmla="*/ 22 w 22"/>
                <a:gd name="T5" fmla="*/ 10 h 22"/>
                <a:gd name="T6" fmla="*/ 10 w 22"/>
                <a:gd name="T7" fmla="*/ 22 h 22"/>
                <a:gd name="T8" fmla="*/ 0 w 22"/>
                <a:gd name="T9" fmla="*/ 13 h 22"/>
              </a:gdLst>
              <a:ahLst/>
              <a:cxnLst>
                <a:cxn ang="0">
                  <a:pos x="T0" y="T1"/>
                </a:cxn>
                <a:cxn ang="0">
                  <a:pos x="T2" y="T3"/>
                </a:cxn>
                <a:cxn ang="0">
                  <a:pos x="T4" y="T5"/>
                </a:cxn>
                <a:cxn ang="0">
                  <a:pos x="T6" y="T7"/>
                </a:cxn>
                <a:cxn ang="0">
                  <a:pos x="T8" y="T9"/>
                </a:cxn>
              </a:cxnLst>
              <a:rect l="0" t="0" r="r" b="b"/>
              <a:pathLst>
                <a:path w="22" h="22">
                  <a:moveTo>
                    <a:pt x="0" y="13"/>
                  </a:moveTo>
                  <a:lnTo>
                    <a:pt x="13" y="0"/>
                  </a:lnTo>
                  <a:lnTo>
                    <a:pt x="22" y="10"/>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reeform 23">
              <a:extLst>
                <a:ext uri="{FF2B5EF4-FFF2-40B4-BE49-F238E27FC236}">
                  <a16:creationId xmlns:a16="http://schemas.microsoft.com/office/drawing/2014/main" id="{85BD5F4F-C040-4384-952A-3CEDCC6C523C}"/>
                </a:ext>
              </a:extLst>
            </p:cNvPr>
            <p:cNvSpPr>
              <a:spLocks noEditPoints="1"/>
            </p:cNvSpPr>
            <p:nvPr/>
          </p:nvSpPr>
          <p:spPr bwMode="auto">
            <a:xfrm>
              <a:off x="8423" y="3450"/>
              <a:ext cx="81" cy="80"/>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Freeform 24">
              <a:extLst>
                <a:ext uri="{FF2B5EF4-FFF2-40B4-BE49-F238E27FC236}">
                  <a16:creationId xmlns:a16="http://schemas.microsoft.com/office/drawing/2014/main" id="{E28696C6-96FA-4707-8CC9-A369E1AE869F}"/>
                </a:ext>
              </a:extLst>
            </p:cNvPr>
            <p:cNvSpPr>
              <a:spLocks/>
            </p:cNvSpPr>
            <p:nvPr/>
          </p:nvSpPr>
          <p:spPr bwMode="auto">
            <a:xfrm>
              <a:off x="8458" y="3443"/>
              <a:ext cx="10" cy="9"/>
            </a:xfrm>
            <a:custGeom>
              <a:avLst/>
              <a:gdLst>
                <a:gd name="T0" fmla="*/ 10 w 10"/>
                <a:gd name="T1" fmla="*/ 8 h 9"/>
                <a:gd name="T2" fmla="*/ 0 w 10"/>
                <a:gd name="T3" fmla="*/ 9 h 9"/>
                <a:gd name="T4" fmla="*/ 0 w 10"/>
                <a:gd name="T5" fmla="*/ 1 h 9"/>
                <a:gd name="T6" fmla="*/ 10 w 10"/>
                <a:gd name="T7" fmla="*/ 0 h 9"/>
                <a:gd name="T8" fmla="*/ 10 w 10"/>
                <a:gd name="T9" fmla="*/ 8 h 9"/>
              </a:gdLst>
              <a:ahLst/>
              <a:cxnLst>
                <a:cxn ang="0">
                  <a:pos x="T0" y="T1"/>
                </a:cxn>
                <a:cxn ang="0">
                  <a:pos x="T2" y="T3"/>
                </a:cxn>
                <a:cxn ang="0">
                  <a:pos x="T4" y="T5"/>
                </a:cxn>
                <a:cxn ang="0">
                  <a:pos x="T6" y="T7"/>
                </a:cxn>
                <a:cxn ang="0">
                  <a:pos x="T8" y="T9"/>
                </a:cxn>
              </a:cxnLst>
              <a:rect l="0" t="0" r="r" b="b"/>
              <a:pathLst>
                <a:path w="10" h="9">
                  <a:moveTo>
                    <a:pt x="10" y="8"/>
                  </a:moveTo>
                  <a:lnTo>
                    <a:pt x="0" y="9"/>
                  </a:lnTo>
                  <a:lnTo>
                    <a:pt x="0" y="1"/>
                  </a:lnTo>
                  <a:lnTo>
                    <a:pt x="10" y="0"/>
                  </a:lnTo>
                  <a:lnTo>
                    <a:pt x="1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Freeform 25">
              <a:extLst>
                <a:ext uri="{FF2B5EF4-FFF2-40B4-BE49-F238E27FC236}">
                  <a16:creationId xmlns:a16="http://schemas.microsoft.com/office/drawing/2014/main" id="{1823A0CA-A9AB-4C9F-897F-EC7C6F1B9E49}"/>
                </a:ext>
              </a:extLst>
            </p:cNvPr>
            <p:cNvSpPr>
              <a:spLocks/>
            </p:cNvSpPr>
            <p:nvPr/>
          </p:nvSpPr>
          <p:spPr bwMode="auto">
            <a:xfrm>
              <a:off x="8460" y="3528"/>
              <a:ext cx="10" cy="9"/>
            </a:xfrm>
            <a:custGeom>
              <a:avLst/>
              <a:gdLst>
                <a:gd name="T0" fmla="*/ 10 w 10"/>
                <a:gd name="T1" fmla="*/ 9 h 9"/>
                <a:gd name="T2" fmla="*/ 0 w 10"/>
                <a:gd name="T3" fmla="*/ 9 h 9"/>
                <a:gd name="T4" fmla="*/ 0 w 10"/>
                <a:gd name="T5" fmla="*/ 1 h 9"/>
                <a:gd name="T6" fmla="*/ 10 w 10"/>
                <a:gd name="T7" fmla="*/ 0 h 9"/>
                <a:gd name="T8" fmla="*/ 10 w 10"/>
                <a:gd name="T9" fmla="*/ 9 h 9"/>
              </a:gdLst>
              <a:ahLst/>
              <a:cxnLst>
                <a:cxn ang="0">
                  <a:pos x="T0" y="T1"/>
                </a:cxn>
                <a:cxn ang="0">
                  <a:pos x="T2" y="T3"/>
                </a:cxn>
                <a:cxn ang="0">
                  <a:pos x="T4" y="T5"/>
                </a:cxn>
                <a:cxn ang="0">
                  <a:pos x="T6" y="T7"/>
                </a:cxn>
                <a:cxn ang="0">
                  <a:pos x="T8" y="T9"/>
                </a:cxn>
              </a:cxnLst>
              <a:rect l="0" t="0" r="r" b="b"/>
              <a:pathLst>
                <a:path w="10" h="9">
                  <a:moveTo>
                    <a:pt x="10" y="9"/>
                  </a:moveTo>
                  <a:lnTo>
                    <a:pt x="0" y="9"/>
                  </a:lnTo>
                  <a:lnTo>
                    <a:pt x="0" y="1"/>
                  </a:lnTo>
                  <a:lnTo>
                    <a:pt x="10" y="0"/>
                  </a:lnTo>
                  <a:lnTo>
                    <a:pt x="1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Rectangle 26">
              <a:extLst>
                <a:ext uri="{FF2B5EF4-FFF2-40B4-BE49-F238E27FC236}">
                  <a16:creationId xmlns:a16="http://schemas.microsoft.com/office/drawing/2014/main" id="{50845498-C6A6-4AED-8936-92BB9E0E701F}"/>
                </a:ext>
              </a:extLst>
            </p:cNvPr>
            <p:cNvSpPr>
              <a:spLocks noChangeArrowheads="1"/>
            </p:cNvSpPr>
            <p:nvPr/>
          </p:nvSpPr>
          <p:spPr bwMode="auto">
            <a:xfrm>
              <a:off x="8502" y="3485"/>
              <a:ext cx="8"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Freeform 27">
              <a:extLst>
                <a:ext uri="{FF2B5EF4-FFF2-40B4-BE49-F238E27FC236}">
                  <a16:creationId xmlns:a16="http://schemas.microsoft.com/office/drawing/2014/main" id="{416F0C97-6ED9-49A7-920C-E7BA18918E04}"/>
                </a:ext>
              </a:extLst>
            </p:cNvPr>
            <p:cNvSpPr>
              <a:spLocks/>
            </p:cNvSpPr>
            <p:nvPr/>
          </p:nvSpPr>
          <p:spPr bwMode="auto">
            <a:xfrm>
              <a:off x="8417" y="3485"/>
              <a:ext cx="9" cy="10"/>
            </a:xfrm>
            <a:custGeom>
              <a:avLst/>
              <a:gdLst>
                <a:gd name="T0" fmla="*/ 8 w 9"/>
                <a:gd name="T1" fmla="*/ 0 h 10"/>
                <a:gd name="T2" fmla="*/ 9 w 9"/>
                <a:gd name="T3" fmla="*/ 10 h 10"/>
                <a:gd name="T4" fmla="*/ 0 w 9"/>
                <a:gd name="T5" fmla="*/ 10 h 10"/>
                <a:gd name="T6" fmla="*/ 0 w 9"/>
                <a:gd name="T7" fmla="*/ 0 h 10"/>
                <a:gd name="T8" fmla="*/ 8 w 9"/>
                <a:gd name="T9" fmla="*/ 0 h 10"/>
              </a:gdLst>
              <a:ahLst/>
              <a:cxnLst>
                <a:cxn ang="0">
                  <a:pos x="T0" y="T1"/>
                </a:cxn>
                <a:cxn ang="0">
                  <a:pos x="T2" y="T3"/>
                </a:cxn>
                <a:cxn ang="0">
                  <a:pos x="T4" y="T5"/>
                </a:cxn>
                <a:cxn ang="0">
                  <a:pos x="T6" y="T7"/>
                </a:cxn>
                <a:cxn ang="0">
                  <a:pos x="T8" y="T9"/>
                </a:cxn>
              </a:cxnLst>
              <a:rect l="0" t="0" r="r" b="b"/>
              <a:pathLst>
                <a:path w="9" h="10">
                  <a:moveTo>
                    <a:pt x="8" y="0"/>
                  </a:moveTo>
                  <a:lnTo>
                    <a:pt x="9" y="10"/>
                  </a:lnTo>
                  <a:lnTo>
                    <a:pt x="0" y="10"/>
                  </a:lnTo>
                  <a:lnTo>
                    <a:pt x="0" y="0"/>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reeform 28">
              <a:extLst>
                <a:ext uri="{FF2B5EF4-FFF2-40B4-BE49-F238E27FC236}">
                  <a16:creationId xmlns:a16="http://schemas.microsoft.com/office/drawing/2014/main" id="{272C9772-C81F-47B6-9449-A7F0155F906B}"/>
                </a:ext>
              </a:extLst>
            </p:cNvPr>
            <p:cNvSpPr>
              <a:spLocks/>
            </p:cNvSpPr>
            <p:nvPr/>
          </p:nvSpPr>
          <p:spPr bwMode="auto">
            <a:xfrm>
              <a:off x="8428" y="3514"/>
              <a:ext cx="12" cy="13"/>
            </a:xfrm>
            <a:custGeom>
              <a:avLst/>
              <a:gdLst>
                <a:gd name="T0" fmla="*/ 5 w 12"/>
                <a:gd name="T1" fmla="*/ 0 h 13"/>
                <a:gd name="T2" fmla="*/ 12 w 12"/>
                <a:gd name="T3" fmla="*/ 7 h 13"/>
                <a:gd name="T4" fmla="*/ 7 w 12"/>
                <a:gd name="T5" fmla="*/ 13 h 13"/>
                <a:gd name="T6" fmla="*/ 0 w 12"/>
                <a:gd name="T7" fmla="*/ 5 h 13"/>
                <a:gd name="T8" fmla="*/ 5 w 12"/>
                <a:gd name="T9" fmla="*/ 0 h 13"/>
              </a:gdLst>
              <a:ahLst/>
              <a:cxnLst>
                <a:cxn ang="0">
                  <a:pos x="T0" y="T1"/>
                </a:cxn>
                <a:cxn ang="0">
                  <a:pos x="T2" y="T3"/>
                </a:cxn>
                <a:cxn ang="0">
                  <a:pos x="T4" y="T5"/>
                </a:cxn>
                <a:cxn ang="0">
                  <a:pos x="T6" y="T7"/>
                </a:cxn>
                <a:cxn ang="0">
                  <a:pos x="T8" y="T9"/>
                </a:cxn>
              </a:cxnLst>
              <a:rect l="0" t="0" r="r" b="b"/>
              <a:pathLst>
                <a:path w="12" h="13">
                  <a:moveTo>
                    <a:pt x="5" y="0"/>
                  </a:moveTo>
                  <a:lnTo>
                    <a:pt x="12" y="7"/>
                  </a:lnTo>
                  <a:lnTo>
                    <a:pt x="7" y="13"/>
                  </a:lnTo>
                  <a:lnTo>
                    <a:pt x="0" y="5"/>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Freeform 29">
              <a:extLst>
                <a:ext uri="{FF2B5EF4-FFF2-40B4-BE49-F238E27FC236}">
                  <a16:creationId xmlns:a16="http://schemas.microsoft.com/office/drawing/2014/main" id="{55136B3B-EFF0-4E64-B856-F3A435D6EBAE}"/>
                </a:ext>
              </a:extLst>
            </p:cNvPr>
            <p:cNvSpPr>
              <a:spLocks/>
            </p:cNvSpPr>
            <p:nvPr/>
          </p:nvSpPr>
          <p:spPr bwMode="auto">
            <a:xfrm>
              <a:off x="8487" y="3454"/>
              <a:ext cx="13" cy="12"/>
            </a:xfrm>
            <a:custGeom>
              <a:avLst/>
              <a:gdLst>
                <a:gd name="T0" fmla="*/ 6 w 13"/>
                <a:gd name="T1" fmla="*/ 0 h 12"/>
                <a:gd name="T2" fmla="*/ 13 w 13"/>
                <a:gd name="T3" fmla="*/ 7 h 12"/>
                <a:gd name="T4" fmla="*/ 8 w 13"/>
                <a:gd name="T5" fmla="*/ 12 h 12"/>
                <a:gd name="T6" fmla="*/ 0 w 13"/>
                <a:gd name="T7" fmla="*/ 5 h 12"/>
                <a:gd name="T8" fmla="*/ 6 w 13"/>
                <a:gd name="T9" fmla="*/ 0 h 12"/>
              </a:gdLst>
              <a:ahLst/>
              <a:cxnLst>
                <a:cxn ang="0">
                  <a:pos x="T0" y="T1"/>
                </a:cxn>
                <a:cxn ang="0">
                  <a:pos x="T2" y="T3"/>
                </a:cxn>
                <a:cxn ang="0">
                  <a:pos x="T4" y="T5"/>
                </a:cxn>
                <a:cxn ang="0">
                  <a:pos x="T6" y="T7"/>
                </a:cxn>
                <a:cxn ang="0">
                  <a:pos x="T8" y="T9"/>
                </a:cxn>
              </a:cxnLst>
              <a:rect l="0" t="0" r="r" b="b"/>
              <a:pathLst>
                <a:path w="13" h="12">
                  <a:moveTo>
                    <a:pt x="6" y="0"/>
                  </a:moveTo>
                  <a:lnTo>
                    <a:pt x="13" y="7"/>
                  </a:lnTo>
                  <a:lnTo>
                    <a:pt x="8" y="12"/>
                  </a:lnTo>
                  <a:lnTo>
                    <a:pt x="0" y="5"/>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30">
              <a:extLst>
                <a:ext uri="{FF2B5EF4-FFF2-40B4-BE49-F238E27FC236}">
                  <a16:creationId xmlns:a16="http://schemas.microsoft.com/office/drawing/2014/main" id="{1A9AD0ED-BD1E-443B-ABF9-49D569E4428C}"/>
                </a:ext>
              </a:extLst>
            </p:cNvPr>
            <p:cNvSpPr>
              <a:spLocks/>
            </p:cNvSpPr>
            <p:nvPr/>
          </p:nvSpPr>
          <p:spPr bwMode="auto">
            <a:xfrm>
              <a:off x="8488" y="3513"/>
              <a:ext cx="13" cy="13"/>
            </a:xfrm>
            <a:custGeom>
              <a:avLst/>
              <a:gdLst>
                <a:gd name="T0" fmla="*/ 0 w 13"/>
                <a:gd name="T1" fmla="*/ 8 h 13"/>
                <a:gd name="T2" fmla="*/ 7 w 13"/>
                <a:gd name="T3" fmla="*/ 0 h 13"/>
                <a:gd name="T4" fmla="*/ 13 w 13"/>
                <a:gd name="T5" fmla="*/ 6 h 13"/>
                <a:gd name="T6" fmla="*/ 6 w 13"/>
                <a:gd name="T7" fmla="*/ 13 h 13"/>
                <a:gd name="T8" fmla="*/ 0 w 13"/>
                <a:gd name="T9" fmla="*/ 8 h 13"/>
              </a:gdLst>
              <a:ahLst/>
              <a:cxnLst>
                <a:cxn ang="0">
                  <a:pos x="T0" y="T1"/>
                </a:cxn>
                <a:cxn ang="0">
                  <a:pos x="T2" y="T3"/>
                </a:cxn>
                <a:cxn ang="0">
                  <a:pos x="T4" y="T5"/>
                </a:cxn>
                <a:cxn ang="0">
                  <a:pos x="T6" y="T7"/>
                </a:cxn>
                <a:cxn ang="0">
                  <a:pos x="T8" y="T9"/>
                </a:cxn>
              </a:cxnLst>
              <a:rect l="0" t="0" r="r" b="b"/>
              <a:pathLst>
                <a:path w="13" h="13">
                  <a:moveTo>
                    <a:pt x="0" y="8"/>
                  </a:moveTo>
                  <a:lnTo>
                    <a:pt x="7" y="0"/>
                  </a:lnTo>
                  <a:lnTo>
                    <a:pt x="13" y="6"/>
                  </a:lnTo>
                  <a:lnTo>
                    <a:pt x="6" y="13"/>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Freeform 31">
              <a:extLst>
                <a:ext uri="{FF2B5EF4-FFF2-40B4-BE49-F238E27FC236}">
                  <a16:creationId xmlns:a16="http://schemas.microsoft.com/office/drawing/2014/main" id="{7E444AB6-479B-4E3B-A055-0961155750AC}"/>
                </a:ext>
              </a:extLst>
            </p:cNvPr>
            <p:cNvSpPr>
              <a:spLocks/>
            </p:cNvSpPr>
            <p:nvPr/>
          </p:nvSpPr>
          <p:spPr bwMode="auto">
            <a:xfrm>
              <a:off x="8427" y="3455"/>
              <a:ext cx="13" cy="12"/>
            </a:xfrm>
            <a:custGeom>
              <a:avLst/>
              <a:gdLst>
                <a:gd name="T0" fmla="*/ 0 w 13"/>
                <a:gd name="T1" fmla="*/ 7 h 12"/>
                <a:gd name="T2" fmla="*/ 7 w 13"/>
                <a:gd name="T3" fmla="*/ 0 h 12"/>
                <a:gd name="T4" fmla="*/ 13 w 13"/>
                <a:gd name="T5" fmla="*/ 5 h 12"/>
                <a:gd name="T6" fmla="*/ 5 w 13"/>
                <a:gd name="T7" fmla="*/ 12 h 12"/>
                <a:gd name="T8" fmla="*/ 0 w 13"/>
                <a:gd name="T9" fmla="*/ 7 h 12"/>
              </a:gdLst>
              <a:ahLst/>
              <a:cxnLst>
                <a:cxn ang="0">
                  <a:pos x="T0" y="T1"/>
                </a:cxn>
                <a:cxn ang="0">
                  <a:pos x="T2" y="T3"/>
                </a:cxn>
                <a:cxn ang="0">
                  <a:pos x="T4" y="T5"/>
                </a:cxn>
                <a:cxn ang="0">
                  <a:pos x="T6" y="T7"/>
                </a:cxn>
                <a:cxn ang="0">
                  <a:pos x="T8" y="T9"/>
                </a:cxn>
              </a:cxnLst>
              <a:rect l="0" t="0" r="r" b="b"/>
              <a:pathLst>
                <a:path w="13" h="12">
                  <a:moveTo>
                    <a:pt x="0" y="7"/>
                  </a:moveTo>
                  <a:lnTo>
                    <a:pt x="7" y="0"/>
                  </a:lnTo>
                  <a:lnTo>
                    <a:pt x="13" y="5"/>
                  </a:lnTo>
                  <a:lnTo>
                    <a:pt x="5" y="12"/>
                  </a:lnTo>
                  <a:lnTo>
                    <a:pt x="0"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custDataLst>
      <p:tags r:id="rId1"/>
    </p:custDataLst>
    <p:extLst>
      <p:ext uri="{BB962C8B-B14F-4D97-AF65-F5344CB8AC3E}">
        <p14:creationId xmlns:p14="http://schemas.microsoft.com/office/powerpoint/2010/main" val="4074891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667380" y="637519"/>
            <a:ext cx="11336039" cy="744014"/>
          </a:xfrm>
        </p:spPr>
        <p:txBody>
          <a:bodyPr>
            <a:normAutofit/>
          </a:bodyPr>
          <a:lstStyle/>
          <a:p>
            <a:r>
              <a:rPr lang="en-US" sz="3600" b="1">
                <a:solidFill>
                  <a:srgbClr val="4FE7FF"/>
                </a:solidFill>
                <a:latin typeface="Segoe UI Semibold" panose="020B0702040204020203" pitchFamily="34" charset="0"/>
                <a:cs typeface="Segoe UI Semibold" panose="020B0702040204020203" pitchFamily="34" charset="0"/>
              </a:rPr>
              <a:t>Best practices to drive workload quality</a:t>
            </a:r>
          </a:p>
        </p:txBody>
      </p:sp>
      <p:sp>
        <p:nvSpPr>
          <p:cNvPr id="7" name="TextBox 6">
            <a:extLst>
              <a:ext uri="{FF2B5EF4-FFF2-40B4-BE49-F238E27FC236}">
                <a16:creationId xmlns:a16="http://schemas.microsoft.com/office/drawing/2014/main" id="{72211803-2C90-4CEB-998C-1D68912817B0}"/>
              </a:ext>
            </a:extLst>
          </p:cNvPr>
          <p:cNvSpPr txBox="1"/>
          <p:nvPr/>
        </p:nvSpPr>
        <p:spPr>
          <a:xfrm>
            <a:off x="414171" y="6121825"/>
            <a:ext cx="4785911" cy="369332"/>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4"/>
              </a:rPr>
              <a:t>https://aka.ms/wellarchitected/framework</a:t>
            </a:r>
            <a:endPar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p:txBody>
      </p:sp>
      <p:grpSp>
        <p:nvGrpSpPr>
          <p:cNvPr id="9" name="Group 8">
            <a:extLst>
              <a:ext uri="{FF2B5EF4-FFF2-40B4-BE49-F238E27FC236}">
                <a16:creationId xmlns:a16="http://schemas.microsoft.com/office/drawing/2014/main" id="{687A98EE-82C3-440B-830D-7DA33A1674D0}"/>
              </a:ext>
            </a:extLst>
          </p:cNvPr>
          <p:cNvGrpSpPr/>
          <p:nvPr/>
        </p:nvGrpSpPr>
        <p:grpSpPr>
          <a:xfrm>
            <a:off x="568929" y="1609031"/>
            <a:ext cx="2103120" cy="3865361"/>
            <a:chOff x="568929" y="1609031"/>
            <a:chExt cx="2103120" cy="3865361"/>
          </a:xfrm>
        </p:grpSpPr>
        <p:sp>
          <p:nvSpPr>
            <p:cNvPr id="34" name="TextBox 33">
              <a:extLst>
                <a:ext uri="{FF2B5EF4-FFF2-40B4-BE49-F238E27FC236}">
                  <a16:creationId xmlns:a16="http://schemas.microsoft.com/office/drawing/2014/main" id="{5F0F4B90-7518-4D1C-BAB0-AC9E0FDB0EBE}"/>
                </a:ext>
              </a:extLst>
            </p:cNvPr>
            <p:cNvSpPr txBox="1"/>
            <p:nvPr/>
          </p:nvSpPr>
          <p:spPr>
            <a:xfrm>
              <a:off x="706089"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Cost Optimization</a:t>
              </a:r>
            </a:p>
          </p:txBody>
        </p:sp>
        <p:sp>
          <p:nvSpPr>
            <p:cNvPr id="2" name="TextBox 1">
              <a:extLst>
                <a:ext uri="{FF2B5EF4-FFF2-40B4-BE49-F238E27FC236}">
                  <a16:creationId xmlns:a16="http://schemas.microsoft.com/office/drawing/2014/main" id="{3920D86F-B3A5-445B-AC2F-22F213FC88AB}"/>
                </a:ext>
              </a:extLst>
            </p:cNvPr>
            <p:cNvSpPr txBox="1"/>
            <p:nvPr/>
          </p:nvSpPr>
          <p:spPr>
            <a:xfrm>
              <a:off x="568929" y="3904732"/>
              <a:ext cx="2103120" cy="156966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Azure Hybrid Benefit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Reserve Instances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Shutdown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Resize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Move to PAAS</a:t>
              </a:r>
            </a:p>
          </p:txBody>
        </p:sp>
      </p:grpSp>
      <p:sp>
        <p:nvSpPr>
          <p:cNvPr id="37" name="TextBox 36">
            <a:extLst>
              <a:ext uri="{FF2B5EF4-FFF2-40B4-BE49-F238E27FC236}">
                <a16:creationId xmlns:a16="http://schemas.microsoft.com/office/drawing/2014/main" id="{8E3CCF26-DB01-4421-84E9-FCF1F8FBC781}"/>
              </a:ext>
            </a:extLst>
          </p:cNvPr>
          <p:cNvSpPr txBox="1"/>
          <p:nvPr/>
        </p:nvSpPr>
        <p:spPr>
          <a:xfrm>
            <a:off x="2953086"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Operational Excellence</a:t>
            </a:r>
          </a:p>
        </p:txBody>
      </p:sp>
      <p:sp>
        <p:nvSpPr>
          <p:cNvPr id="97" name="TextBox 96">
            <a:extLst>
              <a:ext uri="{FF2B5EF4-FFF2-40B4-BE49-F238E27FC236}">
                <a16:creationId xmlns:a16="http://schemas.microsoft.com/office/drawing/2014/main" id="{3A7FB4C7-D5EF-41BA-91DD-112F2379454A}"/>
              </a:ext>
            </a:extLst>
          </p:cNvPr>
          <p:cNvSpPr txBox="1"/>
          <p:nvPr/>
        </p:nvSpPr>
        <p:spPr>
          <a:xfrm>
            <a:off x="2815926" y="3904732"/>
            <a:ext cx="2103120" cy="132343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DevOps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Deployment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Monitor</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Processes and cadence</a:t>
            </a:r>
          </a:p>
        </p:txBody>
      </p:sp>
      <p:sp>
        <p:nvSpPr>
          <p:cNvPr id="68" name="TextBox 67">
            <a:extLst>
              <a:ext uri="{FF2B5EF4-FFF2-40B4-BE49-F238E27FC236}">
                <a16:creationId xmlns:a16="http://schemas.microsoft.com/office/drawing/2014/main" id="{E27B2619-D9A2-4537-9F2A-8C664FC53220}"/>
              </a:ext>
            </a:extLst>
          </p:cNvPr>
          <p:cNvSpPr txBox="1"/>
          <p:nvPr/>
        </p:nvSpPr>
        <p:spPr>
          <a:xfrm>
            <a:off x="5200083"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Performance Efficiency</a:t>
            </a:r>
          </a:p>
        </p:txBody>
      </p:sp>
      <p:sp>
        <p:nvSpPr>
          <p:cNvPr id="98" name="TextBox 97">
            <a:extLst>
              <a:ext uri="{FF2B5EF4-FFF2-40B4-BE49-F238E27FC236}">
                <a16:creationId xmlns:a16="http://schemas.microsoft.com/office/drawing/2014/main" id="{B9E958BD-9041-4FAE-957E-D4F513B1AFD5}"/>
              </a:ext>
            </a:extLst>
          </p:cNvPr>
          <p:cNvSpPr txBox="1"/>
          <p:nvPr/>
        </p:nvSpPr>
        <p:spPr>
          <a:xfrm>
            <a:off x="5062923" y="3904732"/>
            <a:ext cx="2103120" cy="83099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Design for scaling</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Monitor performance</a:t>
            </a:r>
          </a:p>
        </p:txBody>
      </p:sp>
      <p:sp>
        <p:nvSpPr>
          <p:cNvPr id="80" name="TextBox 79">
            <a:extLst>
              <a:ext uri="{FF2B5EF4-FFF2-40B4-BE49-F238E27FC236}">
                <a16:creationId xmlns:a16="http://schemas.microsoft.com/office/drawing/2014/main" id="{CE2A2539-E25F-460B-8568-604916BB9B22}"/>
              </a:ext>
            </a:extLst>
          </p:cNvPr>
          <p:cNvSpPr txBox="1"/>
          <p:nvPr/>
        </p:nvSpPr>
        <p:spPr>
          <a:xfrm>
            <a:off x="7447080" y="1609031"/>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Reliability</a:t>
            </a:r>
          </a:p>
        </p:txBody>
      </p:sp>
      <p:sp>
        <p:nvSpPr>
          <p:cNvPr id="99" name="TextBox 98">
            <a:extLst>
              <a:ext uri="{FF2B5EF4-FFF2-40B4-BE49-F238E27FC236}">
                <a16:creationId xmlns:a16="http://schemas.microsoft.com/office/drawing/2014/main" id="{CBF46320-316E-4670-A330-0C7D9E47E740}"/>
              </a:ext>
            </a:extLst>
          </p:cNvPr>
          <p:cNvSpPr txBox="1"/>
          <p:nvPr/>
        </p:nvSpPr>
        <p:spPr>
          <a:xfrm>
            <a:off x="7309920" y="3904732"/>
            <a:ext cx="2103120" cy="255454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Define requirements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Test with simulations and forced failovers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Deploy consistently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Monitor health</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Respond to failure and disaster</a:t>
            </a:r>
          </a:p>
        </p:txBody>
      </p:sp>
      <p:grpSp>
        <p:nvGrpSpPr>
          <p:cNvPr id="13" name="Group 12">
            <a:extLst>
              <a:ext uri="{FF2B5EF4-FFF2-40B4-BE49-F238E27FC236}">
                <a16:creationId xmlns:a16="http://schemas.microsoft.com/office/drawing/2014/main" id="{2107032E-BE09-4A48-A933-1507E6D15A85}"/>
              </a:ext>
            </a:extLst>
          </p:cNvPr>
          <p:cNvGrpSpPr/>
          <p:nvPr/>
        </p:nvGrpSpPr>
        <p:grpSpPr>
          <a:xfrm>
            <a:off x="9556919" y="1609031"/>
            <a:ext cx="2103120" cy="4604025"/>
            <a:chOff x="9556919" y="1609031"/>
            <a:chExt cx="2103120" cy="4604025"/>
          </a:xfrm>
        </p:grpSpPr>
        <p:sp>
          <p:nvSpPr>
            <p:cNvPr id="95" name="TextBox 94">
              <a:extLst>
                <a:ext uri="{FF2B5EF4-FFF2-40B4-BE49-F238E27FC236}">
                  <a16:creationId xmlns:a16="http://schemas.microsoft.com/office/drawing/2014/main" id="{6796061B-A46F-43DB-AF65-2E830062685E}"/>
                </a:ext>
              </a:extLst>
            </p:cNvPr>
            <p:cNvSpPr txBox="1"/>
            <p:nvPr/>
          </p:nvSpPr>
          <p:spPr>
            <a:xfrm>
              <a:off x="9694079" y="1609031"/>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a:t>
              </a:r>
            </a:p>
          </p:txBody>
        </p:sp>
        <p:sp>
          <p:nvSpPr>
            <p:cNvPr id="100" name="TextBox 99">
              <a:extLst>
                <a:ext uri="{FF2B5EF4-FFF2-40B4-BE49-F238E27FC236}">
                  <a16:creationId xmlns:a16="http://schemas.microsoft.com/office/drawing/2014/main" id="{BA2FE239-C079-4BD7-B2DA-68D3EAF43E4A}"/>
                </a:ext>
              </a:extLst>
            </p:cNvPr>
            <p:cNvSpPr txBox="1"/>
            <p:nvPr/>
          </p:nvSpPr>
          <p:spPr>
            <a:xfrm>
              <a:off x="9556919" y="3904732"/>
              <a:ext cx="2103120" cy="230832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Identity and access management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Infra protection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App security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 encryption and sovereignty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 operations</a:t>
              </a:r>
            </a:p>
          </p:txBody>
        </p:sp>
      </p:grpSp>
      <p:grpSp>
        <p:nvGrpSpPr>
          <p:cNvPr id="96" name="Group 34">
            <a:extLst>
              <a:ext uri="{FF2B5EF4-FFF2-40B4-BE49-F238E27FC236}">
                <a16:creationId xmlns:a16="http://schemas.microsoft.com/office/drawing/2014/main" id="{800C0658-C288-454B-ADBB-ED48FDB5DCF4}"/>
              </a:ext>
            </a:extLst>
          </p:cNvPr>
          <p:cNvGrpSpPr>
            <a:grpSpLocks noChangeAspect="1"/>
          </p:cNvGrpSpPr>
          <p:nvPr/>
        </p:nvGrpSpPr>
        <p:grpSpPr bwMode="auto">
          <a:xfrm>
            <a:off x="3373773" y="2600185"/>
            <a:ext cx="987425" cy="820737"/>
            <a:chOff x="3572" y="2719"/>
            <a:chExt cx="622" cy="517"/>
          </a:xfrm>
        </p:grpSpPr>
        <p:sp>
          <p:nvSpPr>
            <p:cNvPr id="101" name="AutoShape 33">
              <a:extLst>
                <a:ext uri="{FF2B5EF4-FFF2-40B4-BE49-F238E27FC236}">
                  <a16:creationId xmlns:a16="http://schemas.microsoft.com/office/drawing/2014/main" id="{7CAD4C69-1180-455B-9971-77808A74976D}"/>
                </a:ext>
              </a:extLst>
            </p:cNvPr>
            <p:cNvSpPr>
              <a:spLocks noChangeAspect="1" noChangeArrowheads="1" noTextEdit="1"/>
            </p:cNvSpPr>
            <p:nvPr/>
          </p:nvSpPr>
          <p:spPr bwMode="auto">
            <a:xfrm>
              <a:off x="3572" y="2719"/>
              <a:ext cx="622" cy="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Freeform 35">
              <a:extLst>
                <a:ext uri="{FF2B5EF4-FFF2-40B4-BE49-F238E27FC236}">
                  <a16:creationId xmlns:a16="http://schemas.microsoft.com/office/drawing/2014/main" id="{F9C193D5-DCAC-4BA4-8179-0908E7E5D550}"/>
                </a:ext>
              </a:extLst>
            </p:cNvPr>
            <p:cNvSpPr>
              <a:spLocks/>
            </p:cNvSpPr>
            <p:nvPr/>
          </p:nvSpPr>
          <p:spPr bwMode="auto">
            <a:xfrm>
              <a:off x="4194" y="30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Freeform 36">
              <a:extLst>
                <a:ext uri="{FF2B5EF4-FFF2-40B4-BE49-F238E27FC236}">
                  <a16:creationId xmlns:a16="http://schemas.microsoft.com/office/drawing/2014/main" id="{C3C468E6-2245-428A-92E8-4471EE9CC196}"/>
                </a:ext>
              </a:extLst>
            </p:cNvPr>
            <p:cNvSpPr>
              <a:spLocks/>
            </p:cNvSpPr>
            <p:nvPr/>
          </p:nvSpPr>
          <p:spPr bwMode="auto">
            <a:xfrm>
              <a:off x="4075" y="3050"/>
              <a:ext cx="119" cy="186"/>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Freeform 37">
              <a:extLst>
                <a:ext uri="{FF2B5EF4-FFF2-40B4-BE49-F238E27FC236}">
                  <a16:creationId xmlns:a16="http://schemas.microsoft.com/office/drawing/2014/main" id="{12F3DCAA-47D6-4989-83D3-7ECC6AD148F2}"/>
                </a:ext>
              </a:extLst>
            </p:cNvPr>
            <p:cNvSpPr>
              <a:spLocks/>
            </p:cNvSpPr>
            <p:nvPr/>
          </p:nvSpPr>
          <p:spPr bwMode="auto">
            <a:xfrm>
              <a:off x="4075" y="2825"/>
              <a:ext cx="119" cy="186"/>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Freeform 38">
              <a:extLst>
                <a:ext uri="{FF2B5EF4-FFF2-40B4-BE49-F238E27FC236}">
                  <a16:creationId xmlns:a16="http://schemas.microsoft.com/office/drawing/2014/main" id="{D002F32F-4AB0-4DD8-93E5-0F419F766164}"/>
                </a:ext>
              </a:extLst>
            </p:cNvPr>
            <p:cNvSpPr>
              <a:spLocks/>
            </p:cNvSpPr>
            <p:nvPr/>
          </p:nvSpPr>
          <p:spPr bwMode="auto">
            <a:xfrm>
              <a:off x="3902" y="2719"/>
              <a:ext cx="187" cy="119"/>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Freeform 39">
              <a:extLst>
                <a:ext uri="{FF2B5EF4-FFF2-40B4-BE49-F238E27FC236}">
                  <a16:creationId xmlns:a16="http://schemas.microsoft.com/office/drawing/2014/main" id="{4F0AD8CA-764F-4032-8E7A-8D33CB2DAF9A}"/>
                </a:ext>
              </a:extLst>
            </p:cNvPr>
            <p:cNvSpPr>
              <a:spLocks/>
            </p:cNvSpPr>
            <p:nvPr/>
          </p:nvSpPr>
          <p:spPr bwMode="auto">
            <a:xfrm>
              <a:off x="3677" y="2719"/>
              <a:ext cx="187" cy="119"/>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Freeform 40">
              <a:extLst>
                <a:ext uri="{FF2B5EF4-FFF2-40B4-BE49-F238E27FC236}">
                  <a16:creationId xmlns:a16="http://schemas.microsoft.com/office/drawing/2014/main" id="{1386CCAA-9238-4FFF-A403-C92BE7477F9D}"/>
                </a:ext>
              </a:extLst>
            </p:cNvPr>
            <p:cNvSpPr>
              <a:spLocks/>
            </p:cNvSpPr>
            <p:nvPr/>
          </p:nvSpPr>
          <p:spPr bwMode="auto">
            <a:xfrm>
              <a:off x="3572" y="2825"/>
              <a:ext cx="118" cy="186"/>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Oval 41">
              <a:extLst>
                <a:ext uri="{FF2B5EF4-FFF2-40B4-BE49-F238E27FC236}">
                  <a16:creationId xmlns:a16="http://schemas.microsoft.com/office/drawing/2014/main" id="{0108BE3A-29CF-47B3-A0CD-0C88F36D6574}"/>
                </a:ext>
              </a:extLst>
            </p:cNvPr>
            <p:cNvSpPr>
              <a:spLocks noChangeArrowheads="1"/>
            </p:cNvSpPr>
            <p:nvPr/>
          </p:nvSpPr>
          <p:spPr bwMode="auto">
            <a:xfrm>
              <a:off x="3825" y="2972"/>
              <a:ext cx="117" cy="1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Freeform 42">
              <a:extLst>
                <a:ext uri="{FF2B5EF4-FFF2-40B4-BE49-F238E27FC236}">
                  <a16:creationId xmlns:a16="http://schemas.microsoft.com/office/drawing/2014/main" id="{36C2B923-5BE7-4FE7-AEFE-6864A5778CA6}"/>
                </a:ext>
              </a:extLst>
            </p:cNvPr>
            <p:cNvSpPr>
              <a:spLocks/>
            </p:cNvSpPr>
            <p:nvPr/>
          </p:nvSpPr>
          <p:spPr bwMode="auto">
            <a:xfrm>
              <a:off x="3853" y="2883"/>
              <a:ext cx="176" cy="176"/>
            </a:xfrm>
            <a:custGeom>
              <a:avLst/>
              <a:gdLst>
                <a:gd name="T0" fmla="*/ 41 w 176"/>
                <a:gd name="T1" fmla="*/ 176 h 176"/>
                <a:gd name="T2" fmla="*/ 0 w 176"/>
                <a:gd name="T3" fmla="*/ 135 h 176"/>
                <a:gd name="T4" fmla="*/ 135 w 176"/>
                <a:gd name="T5" fmla="*/ 0 h 176"/>
                <a:gd name="T6" fmla="*/ 176 w 176"/>
                <a:gd name="T7" fmla="*/ 41 h 176"/>
                <a:gd name="T8" fmla="*/ 41 w 176"/>
                <a:gd name="T9" fmla="*/ 176 h 176"/>
              </a:gdLst>
              <a:ahLst/>
              <a:cxnLst>
                <a:cxn ang="0">
                  <a:pos x="T0" y="T1"/>
                </a:cxn>
                <a:cxn ang="0">
                  <a:pos x="T2" y="T3"/>
                </a:cxn>
                <a:cxn ang="0">
                  <a:pos x="T4" y="T5"/>
                </a:cxn>
                <a:cxn ang="0">
                  <a:pos x="T6" y="T7"/>
                </a:cxn>
                <a:cxn ang="0">
                  <a:pos x="T8" y="T9"/>
                </a:cxn>
              </a:cxnLst>
              <a:rect l="0" t="0" r="r" b="b"/>
              <a:pathLst>
                <a:path w="176" h="176">
                  <a:moveTo>
                    <a:pt x="41" y="176"/>
                  </a:moveTo>
                  <a:lnTo>
                    <a:pt x="0" y="135"/>
                  </a:lnTo>
                  <a:lnTo>
                    <a:pt x="135" y="0"/>
                  </a:lnTo>
                  <a:lnTo>
                    <a:pt x="176" y="41"/>
                  </a:lnTo>
                  <a:lnTo>
                    <a:pt x="41" y="1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110" name="Picture 109">
            <a:extLst>
              <a:ext uri="{FF2B5EF4-FFF2-40B4-BE49-F238E27FC236}">
                <a16:creationId xmlns:a16="http://schemas.microsoft.com/office/drawing/2014/main" id="{F2E3E46C-B365-4238-9D91-CC93CF8FB1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8714" y="2536351"/>
            <a:ext cx="948409" cy="948409"/>
          </a:xfrm>
          <a:prstGeom prst="rect">
            <a:avLst/>
          </a:prstGeom>
          <a:noFill/>
          <a:extLst>
            <a:ext uri="{909E8E84-426E-40DD-AFC4-6F175D3DCCD1}">
              <a14:hiddenFill xmlns:a14="http://schemas.microsoft.com/office/drawing/2010/main">
                <a:solidFill>
                  <a:srgbClr val="FFFFFF"/>
                </a:solidFill>
              </a14:hiddenFill>
            </a:ext>
          </a:extLst>
        </p:spPr>
      </p:pic>
      <p:grpSp>
        <p:nvGrpSpPr>
          <p:cNvPr id="112" name="Group 111">
            <a:extLst>
              <a:ext uri="{FF2B5EF4-FFF2-40B4-BE49-F238E27FC236}">
                <a16:creationId xmlns:a16="http://schemas.microsoft.com/office/drawing/2014/main" id="{4F1B3975-C20A-46BD-9262-2957D2EFE420}"/>
              </a:ext>
            </a:extLst>
          </p:cNvPr>
          <p:cNvGrpSpPr/>
          <p:nvPr/>
        </p:nvGrpSpPr>
        <p:grpSpPr>
          <a:xfrm>
            <a:off x="8038192" y="2553355"/>
            <a:ext cx="872835" cy="914400"/>
            <a:chOff x="8038192" y="2535506"/>
            <a:chExt cx="872835" cy="914400"/>
          </a:xfrm>
        </p:grpSpPr>
        <p:sp>
          <p:nvSpPr>
            <p:cNvPr id="113" name="Graphic 4" descr="Badge Tick with solid fill">
              <a:extLst>
                <a:ext uri="{FF2B5EF4-FFF2-40B4-BE49-F238E27FC236}">
                  <a16:creationId xmlns:a16="http://schemas.microsoft.com/office/drawing/2014/main" id="{173926AE-D9AF-4811-ADFA-108EBE007EC6}"/>
                </a:ext>
              </a:extLst>
            </p:cNvPr>
            <p:cNvSpPr/>
            <p:nvPr/>
          </p:nvSpPr>
          <p:spPr>
            <a:xfrm>
              <a:off x="8203588" y="2708773"/>
              <a:ext cx="542048" cy="567865"/>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4" name="Graphic 4" descr="Badge Tick with solid fill">
              <a:extLst>
                <a:ext uri="{FF2B5EF4-FFF2-40B4-BE49-F238E27FC236}">
                  <a16:creationId xmlns:a16="http://schemas.microsoft.com/office/drawing/2014/main" id="{802BB4C9-3AD9-478E-B6EE-F7E53808B325}"/>
                </a:ext>
              </a:extLst>
            </p:cNvPr>
            <p:cNvSpPr/>
            <p:nvPr/>
          </p:nvSpPr>
          <p:spPr>
            <a:xfrm>
              <a:off x="8038192" y="2535506"/>
              <a:ext cx="872835" cy="91440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chemeClr val="bg1"/>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15" name="Group 114">
            <a:extLst>
              <a:ext uri="{FF2B5EF4-FFF2-40B4-BE49-F238E27FC236}">
                <a16:creationId xmlns:a16="http://schemas.microsoft.com/office/drawing/2014/main" id="{0B09EE4F-9463-4F52-AC76-98AAD623AECC}"/>
              </a:ext>
            </a:extLst>
          </p:cNvPr>
          <p:cNvGrpSpPr/>
          <p:nvPr/>
        </p:nvGrpSpPr>
        <p:grpSpPr>
          <a:xfrm>
            <a:off x="10359192" y="2553355"/>
            <a:ext cx="742256" cy="914400"/>
            <a:chOff x="10359192" y="2479536"/>
            <a:chExt cx="742256" cy="914400"/>
          </a:xfrm>
        </p:grpSpPr>
        <p:sp>
          <p:nvSpPr>
            <p:cNvPr id="116" name="Freeform: Shape 115">
              <a:extLst>
                <a:ext uri="{FF2B5EF4-FFF2-40B4-BE49-F238E27FC236}">
                  <a16:creationId xmlns:a16="http://schemas.microsoft.com/office/drawing/2014/main" id="{C8D3783B-69F4-40A5-B2C0-2BCE5802D727}"/>
                </a:ext>
              </a:extLst>
            </p:cNvPr>
            <p:cNvSpPr>
              <a:spLocks noChangeAspect="1"/>
            </p:cNvSpPr>
            <p:nvPr/>
          </p:nvSpPr>
          <p:spPr>
            <a:xfrm>
              <a:off x="10359192" y="2479536"/>
              <a:ext cx="742256" cy="914400"/>
            </a:xfrm>
            <a:custGeom>
              <a:avLst/>
              <a:gdLst>
                <a:gd name="connsiteX0" fmla="*/ 335422 w 670458"/>
                <a:gd name="connsiteY0" fmla="*/ 77361 h 825952"/>
                <a:gd name="connsiteX1" fmla="*/ 155108 w 670458"/>
                <a:gd name="connsiteY1" fmla="*/ 257675 h 825952"/>
                <a:gd name="connsiteX2" fmla="*/ 155108 w 670458"/>
                <a:gd name="connsiteY2" fmla="*/ 336002 h 825952"/>
                <a:gd name="connsiteX3" fmla="*/ 515737 w 670458"/>
                <a:gd name="connsiteY3" fmla="*/ 336002 h 825952"/>
                <a:gd name="connsiteX4" fmla="*/ 515737 w 670458"/>
                <a:gd name="connsiteY4" fmla="*/ 262897 h 825952"/>
                <a:gd name="connsiteX5" fmla="*/ 348960 w 670458"/>
                <a:gd name="connsiteY5" fmla="*/ 77876 h 825952"/>
                <a:gd name="connsiteX6" fmla="*/ 335422 w 670458"/>
                <a:gd name="connsiteY6" fmla="*/ 77361 h 825952"/>
                <a:gd name="connsiteX7" fmla="*/ 335422 w 670458"/>
                <a:gd name="connsiteY7" fmla="*/ 0 h 825952"/>
                <a:gd name="connsiteX8" fmla="*/ 354569 w 670458"/>
                <a:gd name="connsiteY8" fmla="*/ 709 h 825952"/>
                <a:gd name="connsiteX9" fmla="*/ 593097 w 670458"/>
                <a:gd name="connsiteY9" fmla="*/ 262897 h 825952"/>
                <a:gd name="connsiteX10" fmla="*/ 593097 w 670458"/>
                <a:gd name="connsiteY10" fmla="*/ 336002 h 825952"/>
                <a:gd name="connsiteX11" fmla="*/ 670458 w 670458"/>
                <a:gd name="connsiteY11" fmla="*/ 336002 h 825952"/>
                <a:gd name="connsiteX12" fmla="*/ 670394 w 670458"/>
                <a:gd name="connsiteY12" fmla="*/ 825952 h 825952"/>
                <a:gd name="connsiteX13" fmla="*/ 0 w 670458"/>
                <a:gd name="connsiteY13" fmla="*/ 825952 h 825952"/>
                <a:gd name="connsiteX14" fmla="*/ 0 w 670458"/>
                <a:gd name="connsiteY14" fmla="*/ 336002 h 825952"/>
                <a:gd name="connsiteX15" fmla="*/ 77747 w 670458"/>
                <a:gd name="connsiteY15" fmla="*/ 336002 h 825952"/>
                <a:gd name="connsiteX16" fmla="*/ 77747 w 670458"/>
                <a:gd name="connsiteY16" fmla="*/ 257675 h 825952"/>
                <a:gd name="connsiteX17" fmla="*/ 335422 w 670458"/>
                <a:gd name="connsiteY17" fmla="*/ 0 h 8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458" h="825952">
                  <a:moveTo>
                    <a:pt x="335422" y="77361"/>
                  </a:moveTo>
                  <a:cubicBezTo>
                    <a:pt x="235949" y="77361"/>
                    <a:pt x="155108" y="158267"/>
                    <a:pt x="155108" y="257675"/>
                  </a:cubicBezTo>
                  <a:lnTo>
                    <a:pt x="155108" y="336002"/>
                  </a:lnTo>
                  <a:lnTo>
                    <a:pt x="515737" y="336002"/>
                  </a:lnTo>
                  <a:lnTo>
                    <a:pt x="515737" y="262897"/>
                  </a:lnTo>
                  <a:cubicBezTo>
                    <a:pt x="515737" y="165874"/>
                    <a:pt x="442502" y="84581"/>
                    <a:pt x="348960" y="77876"/>
                  </a:cubicBezTo>
                  <a:cubicBezTo>
                    <a:pt x="344447" y="77554"/>
                    <a:pt x="339935" y="77361"/>
                    <a:pt x="335422" y="77361"/>
                  </a:cubicBezTo>
                  <a:close/>
                  <a:moveTo>
                    <a:pt x="335422" y="0"/>
                  </a:moveTo>
                  <a:cubicBezTo>
                    <a:pt x="341740" y="0"/>
                    <a:pt x="348122" y="258"/>
                    <a:pt x="354569" y="709"/>
                  </a:cubicBezTo>
                  <a:cubicBezTo>
                    <a:pt x="490014" y="10444"/>
                    <a:pt x="593097" y="127065"/>
                    <a:pt x="593097" y="262897"/>
                  </a:cubicBezTo>
                  <a:lnTo>
                    <a:pt x="593097" y="336002"/>
                  </a:lnTo>
                  <a:lnTo>
                    <a:pt x="670458" y="336002"/>
                  </a:lnTo>
                  <a:lnTo>
                    <a:pt x="670394" y="825952"/>
                  </a:lnTo>
                  <a:lnTo>
                    <a:pt x="0" y="825952"/>
                  </a:lnTo>
                  <a:lnTo>
                    <a:pt x="0" y="336002"/>
                  </a:lnTo>
                  <a:lnTo>
                    <a:pt x="77747" y="336002"/>
                  </a:lnTo>
                  <a:lnTo>
                    <a:pt x="77747" y="257675"/>
                  </a:lnTo>
                  <a:cubicBezTo>
                    <a:pt x="77747" y="115396"/>
                    <a:pt x="193079" y="0"/>
                    <a:pt x="335422" y="0"/>
                  </a:cubicBezTo>
                  <a:close/>
                </a:path>
              </a:pathLst>
            </a:custGeom>
            <a:solidFill>
              <a:srgbClr val="0078D3"/>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7E389D50-5E69-4AC5-8518-C76ECBA2E80A}"/>
                </a:ext>
              </a:extLst>
            </p:cNvPr>
            <p:cNvSpPr/>
            <p:nvPr/>
          </p:nvSpPr>
          <p:spPr>
            <a:xfrm>
              <a:off x="10644675" y="2993262"/>
              <a:ext cx="171290" cy="171431"/>
            </a:xfrm>
            <a:custGeom>
              <a:avLst/>
              <a:gdLst>
                <a:gd name="connsiteX0" fmla="*/ 154721 w 154721"/>
                <a:gd name="connsiteY0" fmla="*/ 76587 h 154849"/>
                <a:gd name="connsiteX1" fmla="*/ 154721 w 154721"/>
                <a:gd name="connsiteY1" fmla="*/ 78327 h 154849"/>
                <a:gd name="connsiteX2" fmla="*/ 78199 w 154721"/>
                <a:gd name="connsiteY2" fmla="*/ 154850 h 154849"/>
                <a:gd name="connsiteX3" fmla="*/ 76458 w 154721"/>
                <a:gd name="connsiteY3" fmla="*/ 154850 h 154849"/>
                <a:gd name="connsiteX4" fmla="*/ 0 w 154721"/>
                <a:gd name="connsiteY4" fmla="*/ 78263 h 154849"/>
                <a:gd name="connsiteX5" fmla="*/ 0 w 154721"/>
                <a:gd name="connsiteY5" fmla="*/ 76522 h 154849"/>
                <a:gd name="connsiteX6" fmla="*/ 76522 w 154721"/>
                <a:gd name="connsiteY6" fmla="*/ 0 h 154849"/>
                <a:gd name="connsiteX7" fmla="*/ 78263 w 154721"/>
                <a:gd name="connsiteY7" fmla="*/ 0 h 154849"/>
                <a:gd name="connsiteX8" fmla="*/ 154721 w 154721"/>
                <a:gd name="connsiteY8" fmla="*/ 76587 h 1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21" h="154849">
                  <a:moveTo>
                    <a:pt x="154721" y="76587"/>
                  </a:moveTo>
                  <a:lnTo>
                    <a:pt x="154721" y="78327"/>
                  </a:lnTo>
                  <a:cubicBezTo>
                    <a:pt x="154721" y="120553"/>
                    <a:pt x="120489" y="154850"/>
                    <a:pt x="78199" y="154850"/>
                  </a:cubicBezTo>
                  <a:lnTo>
                    <a:pt x="76458" y="154850"/>
                  </a:lnTo>
                  <a:cubicBezTo>
                    <a:pt x="34232" y="154785"/>
                    <a:pt x="0" y="120553"/>
                    <a:pt x="0" y="78263"/>
                  </a:cubicBezTo>
                  <a:lnTo>
                    <a:pt x="0" y="76522"/>
                  </a:lnTo>
                  <a:cubicBezTo>
                    <a:pt x="0" y="34296"/>
                    <a:pt x="34232" y="0"/>
                    <a:pt x="76522" y="0"/>
                  </a:cubicBezTo>
                  <a:lnTo>
                    <a:pt x="78263" y="0"/>
                  </a:lnTo>
                  <a:cubicBezTo>
                    <a:pt x="120489" y="64"/>
                    <a:pt x="154721" y="34296"/>
                    <a:pt x="154721" y="76587"/>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D1524BD4-293E-4FA8-BA3C-E2FAC49FC4FE}"/>
                </a:ext>
              </a:extLst>
            </p:cNvPr>
            <p:cNvSpPr/>
            <p:nvPr/>
          </p:nvSpPr>
          <p:spPr>
            <a:xfrm>
              <a:off x="10687569" y="3079977"/>
              <a:ext cx="85574" cy="199766"/>
            </a:xfrm>
            <a:custGeom>
              <a:avLst/>
              <a:gdLst>
                <a:gd name="connsiteX0" fmla="*/ 38938 w 77296"/>
                <a:gd name="connsiteY0" fmla="*/ 180443 h 180443"/>
                <a:gd name="connsiteX1" fmla="*/ 38358 w 77296"/>
                <a:gd name="connsiteY1" fmla="*/ 180443 h 180443"/>
                <a:gd name="connsiteX2" fmla="*/ 0 w 77296"/>
                <a:gd name="connsiteY2" fmla="*/ 142086 h 180443"/>
                <a:gd name="connsiteX3" fmla="*/ 0 w 77296"/>
                <a:gd name="connsiteY3" fmla="*/ 38358 h 180443"/>
                <a:gd name="connsiteX4" fmla="*/ 38358 w 77296"/>
                <a:gd name="connsiteY4" fmla="*/ 0 h 180443"/>
                <a:gd name="connsiteX5" fmla="*/ 38938 w 77296"/>
                <a:gd name="connsiteY5" fmla="*/ 0 h 180443"/>
                <a:gd name="connsiteX6" fmla="*/ 77296 w 77296"/>
                <a:gd name="connsiteY6" fmla="*/ 38358 h 180443"/>
                <a:gd name="connsiteX7" fmla="*/ 77296 w 77296"/>
                <a:gd name="connsiteY7" fmla="*/ 142086 h 180443"/>
                <a:gd name="connsiteX8" fmla="*/ 38938 w 77296"/>
                <a:gd name="connsiteY8" fmla="*/ 180443 h 18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96" h="180443">
                  <a:moveTo>
                    <a:pt x="38938" y="180443"/>
                  </a:moveTo>
                  <a:lnTo>
                    <a:pt x="38358" y="180443"/>
                  </a:lnTo>
                  <a:cubicBezTo>
                    <a:pt x="17148" y="180443"/>
                    <a:pt x="0" y="163231"/>
                    <a:pt x="0" y="142086"/>
                  </a:cubicBezTo>
                  <a:lnTo>
                    <a:pt x="0" y="38358"/>
                  </a:lnTo>
                  <a:cubicBezTo>
                    <a:pt x="0" y="17148"/>
                    <a:pt x="17213" y="0"/>
                    <a:pt x="38358" y="0"/>
                  </a:cubicBezTo>
                  <a:lnTo>
                    <a:pt x="38938" y="0"/>
                  </a:lnTo>
                  <a:cubicBezTo>
                    <a:pt x="60148" y="0"/>
                    <a:pt x="77296" y="17213"/>
                    <a:pt x="77296" y="38358"/>
                  </a:cubicBezTo>
                  <a:lnTo>
                    <a:pt x="77296" y="142086"/>
                  </a:lnTo>
                  <a:cubicBezTo>
                    <a:pt x="77296" y="163295"/>
                    <a:pt x="60083" y="180443"/>
                    <a:pt x="38938" y="180443"/>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35" name="Group 4">
            <a:extLst>
              <a:ext uri="{FF2B5EF4-FFF2-40B4-BE49-F238E27FC236}">
                <a16:creationId xmlns:a16="http://schemas.microsoft.com/office/drawing/2014/main" id="{E5831748-A63E-4865-9BA8-E864EA49B025}"/>
              </a:ext>
            </a:extLst>
          </p:cNvPr>
          <p:cNvGrpSpPr>
            <a:grpSpLocks noChangeAspect="1"/>
          </p:cNvGrpSpPr>
          <p:nvPr/>
        </p:nvGrpSpPr>
        <p:grpSpPr bwMode="auto">
          <a:xfrm>
            <a:off x="5547426" y="2507633"/>
            <a:ext cx="1005840" cy="1005840"/>
            <a:chOff x="8417" y="3338"/>
            <a:chExt cx="374" cy="374"/>
          </a:xfrm>
        </p:grpSpPr>
        <p:sp>
          <p:nvSpPr>
            <p:cNvPr id="36" name="AutoShape 3">
              <a:extLst>
                <a:ext uri="{FF2B5EF4-FFF2-40B4-BE49-F238E27FC236}">
                  <a16:creationId xmlns:a16="http://schemas.microsoft.com/office/drawing/2014/main" id="{2E55616C-478F-4156-ACAE-B6D0F51798E0}"/>
                </a:ext>
              </a:extLst>
            </p:cNvPr>
            <p:cNvSpPr>
              <a:spLocks noChangeAspect="1" noChangeArrowheads="1" noTextEdit="1"/>
            </p:cNvSpPr>
            <p:nvPr/>
          </p:nvSpPr>
          <p:spPr bwMode="auto">
            <a:xfrm>
              <a:off x="8417" y="3338"/>
              <a:ext cx="37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5">
              <a:extLst>
                <a:ext uri="{FF2B5EF4-FFF2-40B4-BE49-F238E27FC236}">
                  <a16:creationId xmlns:a16="http://schemas.microsoft.com/office/drawing/2014/main" id="{E265F0BE-F84D-4BD1-A438-24864226B2A0}"/>
                </a:ext>
              </a:extLst>
            </p:cNvPr>
            <p:cNvSpPr>
              <a:spLocks noEditPoints="1"/>
            </p:cNvSpPr>
            <p:nvPr/>
          </p:nvSpPr>
          <p:spPr bwMode="auto">
            <a:xfrm>
              <a:off x="8518" y="3350"/>
              <a:ext cx="278" cy="24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6">
              <a:extLst>
                <a:ext uri="{FF2B5EF4-FFF2-40B4-BE49-F238E27FC236}">
                  <a16:creationId xmlns:a16="http://schemas.microsoft.com/office/drawing/2014/main" id="{12D4B855-6417-408E-8D83-ECED094BEB6E}"/>
                </a:ext>
              </a:extLst>
            </p:cNvPr>
            <p:cNvSpPr>
              <a:spLocks/>
            </p:cNvSpPr>
            <p:nvPr/>
          </p:nvSpPr>
          <p:spPr bwMode="auto">
            <a:xfrm>
              <a:off x="8685" y="3338"/>
              <a:ext cx="37" cy="33"/>
            </a:xfrm>
            <a:custGeom>
              <a:avLst/>
              <a:gdLst>
                <a:gd name="T0" fmla="*/ 29 w 37"/>
                <a:gd name="T1" fmla="*/ 33 h 33"/>
                <a:gd name="T2" fmla="*/ 0 w 37"/>
                <a:gd name="T3" fmla="*/ 21 h 33"/>
                <a:gd name="T4" fmla="*/ 9 w 37"/>
                <a:gd name="T5" fmla="*/ 0 h 33"/>
                <a:gd name="T6" fmla="*/ 37 w 37"/>
                <a:gd name="T7" fmla="*/ 12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1"/>
                  </a:lnTo>
                  <a:lnTo>
                    <a:pt x="9" y="0"/>
                  </a:lnTo>
                  <a:lnTo>
                    <a:pt x="37" y="12"/>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7">
              <a:extLst>
                <a:ext uri="{FF2B5EF4-FFF2-40B4-BE49-F238E27FC236}">
                  <a16:creationId xmlns:a16="http://schemas.microsoft.com/office/drawing/2014/main" id="{29184B9F-9EA9-4E06-ABC5-25102D32501A}"/>
                </a:ext>
              </a:extLst>
            </p:cNvPr>
            <p:cNvSpPr>
              <a:spLocks/>
            </p:cNvSpPr>
            <p:nvPr/>
          </p:nvSpPr>
          <p:spPr bwMode="auto">
            <a:xfrm>
              <a:off x="8591" y="3574"/>
              <a:ext cx="37" cy="33"/>
            </a:xfrm>
            <a:custGeom>
              <a:avLst/>
              <a:gdLst>
                <a:gd name="T0" fmla="*/ 29 w 37"/>
                <a:gd name="T1" fmla="*/ 33 h 33"/>
                <a:gd name="T2" fmla="*/ 0 w 37"/>
                <a:gd name="T3" fmla="*/ 22 h 33"/>
                <a:gd name="T4" fmla="*/ 9 w 37"/>
                <a:gd name="T5" fmla="*/ 0 h 33"/>
                <a:gd name="T6" fmla="*/ 37 w 37"/>
                <a:gd name="T7" fmla="*/ 11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2"/>
                  </a:lnTo>
                  <a:lnTo>
                    <a:pt x="9" y="0"/>
                  </a:lnTo>
                  <a:lnTo>
                    <a:pt x="37" y="11"/>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8">
              <a:extLst>
                <a:ext uri="{FF2B5EF4-FFF2-40B4-BE49-F238E27FC236}">
                  <a16:creationId xmlns:a16="http://schemas.microsoft.com/office/drawing/2014/main" id="{C136259E-B92E-44BB-883A-BE683AF8E7F2}"/>
                </a:ext>
              </a:extLst>
            </p:cNvPr>
            <p:cNvSpPr>
              <a:spLocks/>
            </p:cNvSpPr>
            <p:nvPr/>
          </p:nvSpPr>
          <p:spPr bwMode="auto">
            <a:xfrm>
              <a:off x="8758" y="3501"/>
              <a:ext cx="33" cy="37"/>
            </a:xfrm>
            <a:custGeom>
              <a:avLst/>
              <a:gdLst>
                <a:gd name="T0" fmla="*/ 33 w 33"/>
                <a:gd name="T1" fmla="*/ 9 h 37"/>
                <a:gd name="T2" fmla="*/ 22 w 33"/>
                <a:gd name="T3" fmla="*/ 37 h 37"/>
                <a:gd name="T4" fmla="*/ 0 w 33"/>
                <a:gd name="T5" fmla="*/ 29 h 37"/>
                <a:gd name="T6" fmla="*/ 12 w 33"/>
                <a:gd name="T7" fmla="*/ 0 h 37"/>
                <a:gd name="T8" fmla="*/ 33 w 33"/>
                <a:gd name="T9" fmla="*/ 9 h 37"/>
              </a:gdLst>
              <a:ahLst/>
              <a:cxnLst>
                <a:cxn ang="0">
                  <a:pos x="T0" y="T1"/>
                </a:cxn>
                <a:cxn ang="0">
                  <a:pos x="T2" y="T3"/>
                </a:cxn>
                <a:cxn ang="0">
                  <a:pos x="T4" y="T5"/>
                </a:cxn>
                <a:cxn ang="0">
                  <a:pos x="T6" y="T7"/>
                </a:cxn>
                <a:cxn ang="0">
                  <a:pos x="T8" y="T9"/>
                </a:cxn>
              </a:cxnLst>
              <a:rect l="0" t="0" r="r" b="b"/>
              <a:pathLst>
                <a:path w="33" h="37">
                  <a:moveTo>
                    <a:pt x="33" y="9"/>
                  </a:moveTo>
                  <a:lnTo>
                    <a:pt x="22" y="37"/>
                  </a:lnTo>
                  <a:lnTo>
                    <a:pt x="0" y="29"/>
                  </a:lnTo>
                  <a:lnTo>
                    <a:pt x="12" y="0"/>
                  </a:lnTo>
                  <a:lnTo>
                    <a:pt x="33"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Freeform 9">
              <a:extLst>
                <a:ext uri="{FF2B5EF4-FFF2-40B4-BE49-F238E27FC236}">
                  <a16:creationId xmlns:a16="http://schemas.microsoft.com/office/drawing/2014/main" id="{399EE2C4-B1F7-423B-AD35-822F3053103B}"/>
                </a:ext>
              </a:extLst>
            </p:cNvPr>
            <p:cNvSpPr>
              <a:spLocks/>
            </p:cNvSpPr>
            <p:nvPr/>
          </p:nvSpPr>
          <p:spPr bwMode="auto">
            <a:xfrm>
              <a:off x="8522" y="3407"/>
              <a:ext cx="33" cy="37"/>
            </a:xfrm>
            <a:custGeom>
              <a:avLst/>
              <a:gdLst>
                <a:gd name="T0" fmla="*/ 33 w 33"/>
                <a:gd name="T1" fmla="*/ 8 h 37"/>
                <a:gd name="T2" fmla="*/ 22 w 33"/>
                <a:gd name="T3" fmla="*/ 37 h 37"/>
                <a:gd name="T4" fmla="*/ 0 w 33"/>
                <a:gd name="T5" fmla="*/ 29 h 37"/>
                <a:gd name="T6" fmla="*/ 12 w 33"/>
                <a:gd name="T7" fmla="*/ 0 h 37"/>
                <a:gd name="T8" fmla="*/ 33 w 33"/>
                <a:gd name="T9" fmla="*/ 8 h 37"/>
              </a:gdLst>
              <a:ahLst/>
              <a:cxnLst>
                <a:cxn ang="0">
                  <a:pos x="T0" y="T1"/>
                </a:cxn>
                <a:cxn ang="0">
                  <a:pos x="T2" y="T3"/>
                </a:cxn>
                <a:cxn ang="0">
                  <a:pos x="T4" y="T5"/>
                </a:cxn>
                <a:cxn ang="0">
                  <a:pos x="T6" y="T7"/>
                </a:cxn>
                <a:cxn ang="0">
                  <a:pos x="T8" y="T9"/>
                </a:cxn>
              </a:cxnLst>
              <a:rect l="0" t="0" r="r" b="b"/>
              <a:pathLst>
                <a:path w="33" h="37">
                  <a:moveTo>
                    <a:pt x="33" y="8"/>
                  </a:moveTo>
                  <a:lnTo>
                    <a:pt x="22" y="37"/>
                  </a:lnTo>
                  <a:lnTo>
                    <a:pt x="0" y="29"/>
                  </a:lnTo>
                  <a:lnTo>
                    <a:pt x="12" y="0"/>
                  </a:lnTo>
                  <a:lnTo>
                    <a:pt x="33"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10">
              <a:extLst>
                <a:ext uri="{FF2B5EF4-FFF2-40B4-BE49-F238E27FC236}">
                  <a16:creationId xmlns:a16="http://schemas.microsoft.com/office/drawing/2014/main" id="{3EC6602C-0D30-4F63-A592-D91AC35CA5F3}"/>
                </a:ext>
              </a:extLst>
            </p:cNvPr>
            <p:cNvSpPr>
              <a:spLocks/>
            </p:cNvSpPr>
            <p:nvPr/>
          </p:nvSpPr>
          <p:spPr bwMode="auto">
            <a:xfrm>
              <a:off x="8523" y="3504"/>
              <a:ext cx="34" cy="37"/>
            </a:xfrm>
            <a:custGeom>
              <a:avLst/>
              <a:gdLst>
                <a:gd name="T0" fmla="*/ 21 w 34"/>
                <a:gd name="T1" fmla="*/ 0 h 37"/>
                <a:gd name="T2" fmla="*/ 34 w 34"/>
                <a:gd name="T3" fmla="*/ 28 h 37"/>
                <a:gd name="T4" fmla="*/ 12 w 34"/>
                <a:gd name="T5" fmla="*/ 37 h 37"/>
                <a:gd name="T6" fmla="*/ 0 w 34"/>
                <a:gd name="T7" fmla="*/ 9 h 37"/>
                <a:gd name="T8" fmla="*/ 21 w 34"/>
                <a:gd name="T9" fmla="*/ 0 h 37"/>
              </a:gdLst>
              <a:ahLst/>
              <a:cxnLst>
                <a:cxn ang="0">
                  <a:pos x="T0" y="T1"/>
                </a:cxn>
                <a:cxn ang="0">
                  <a:pos x="T2" y="T3"/>
                </a:cxn>
                <a:cxn ang="0">
                  <a:pos x="T4" y="T5"/>
                </a:cxn>
                <a:cxn ang="0">
                  <a:pos x="T6" y="T7"/>
                </a:cxn>
                <a:cxn ang="0">
                  <a:pos x="T8" y="T9"/>
                </a:cxn>
              </a:cxnLst>
              <a:rect l="0" t="0" r="r" b="b"/>
              <a:pathLst>
                <a:path w="34" h="37">
                  <a:moveTo>
                    <a:pt x="21" y="0"/>
                  </a:moveTo>
                  <a:lnTo>
                    <a:pt x="34"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11">
              <a:extLst>
                <a:ext uri="{FF2B5EF4-FFF2-40B4-BE49-F238E27FC236}">
                  <a16:creationId xmlns:a16="http://schemas.microsoft.com/office/drawing/2014/main" id="{83C8A164-4785-4666-80D7-29EA8090238D}"/>
                </a:ext>
              </a:extLst>
            </p:cNvPr>
            <p:cNvSpPr>
              <a:spLocks/>
            </p:cNvSpPr>
            <p:nvPr/>
          </p:nvSpPr>
          <p:spPr bwMode="auto">
            <a:xfrm>
              <a:off x="8757" y="3404"/>
              <a:ext cx="33" cy="37"/>
            </a:xfrm>
            <a:custGeom>
              <a:avLst/>
              <a:gdLst>
                <a:gd name="T0" fmla="*/ 21 w 33"/>
                <a:gd name="T1" fmla="*/ 0 h 37"/>
                <a:gd name="T2" fmla="*/ 33 w 33"/>
                <a:gd name="T3" fmla="*/ 28 h 37"/>
                <a:gd name="T4" fmla="*/ 12 w 33"/>
                <a:gd name="T5" fmla="*/ 37 h 37"/>
                <a:gd name="T6" fmla="*/ 0 w 33"/>
                <a:gd name="T7" fmla="*/ 9 h 37"/>
                <a:gd name="T8" fmla="*/ 21 w 33"/>
                <a:gd name="T9" fmla="*/ 0 h 37"/>
              </a:gdLst>
              <a:ahLst/>
              <a:cxnLst>
                <a:cxn ang="0">
                  <a:pos x="T0" y="T1"/>
                </a:cxn>
                <a:cxn ang="0">
                  <a:pos x="T2" y="T3"/>
                </a:cxn>
                <a:cxn ang="0">
                  <a:pos x="T4" y="T5"/>
                </a:cxn>
                <a:cxn ang="0">
                  <a:pos x="T6" y="T7"/>
                </a:cxn>
                <a:cxn ang="0">
                  <a:pos x="T8" y="T9"/>
                </a:cxn>
              </a:cxnLst>
              <a:rect l="0" t="0" r="r" b="b"/>
              <a:pathLst>
                <a:path w="33" h="37">
                  <a:moveTo>
                    <a:pt x="21" y="0"/>
                  </a:moveTo>
                  <a:lnTo>
                    <a:pt x="33"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12">
              <a:extLst>
                <a:ext uri="{FF2B5EF4-FFF2-40B4-BE49-F238E27FC236}">
                  <a16:creationId xmlns:a16="http://schemas.microsoft.com/office/drawing/2014/main" id="{8EBD3224-19EC-48E1-A789-8B42933C3A97}"/>
                </a:ext>
              </a:extLst>
            </p:cNvPr>
            <p:cNvSpPr>
              <a:spLocks/>
            </p:cNvSpPr>
            <p:nvPr/>
          </p:nvSpPr>
          <p:spPr bwMode="auto">
            <a:xfrm>
              <a:off x="8688" y="3573"/>
              <a:ext cx="38" cy="33"/>
            </a:xfrm>
            <a:custGeom>
              <a:avLst/>
              <a:gdLst>
                <a:gd name="T0" fmla="*/ 0 w 38"/>
                <a:gd name="T1" fmla="*/ 12 h 33"/>
                <a:gd name="T2" fmla="*/ 29 w 38"/>
                <a:gd name="T3" fmla="*/ 0 h 33"/>
                <a:gd name="T4" fmla="*/ 38 w 38"/>
                <a:gd name="T5" fmla="*/ 21 h 33"/>
                <a:gd name="T6" fmla="*/ 9 w 38"/>
                <a:gd name="T7" fmla="*/ 33 h 33"/>
                <a:gd name="T8" fmla="*/ 0 w 38"/>
                <a:gd name="T9" fmla="*/ 12 h 33"/>
              </a:gdLst>
              <a:ahLst/>
              <a:cxnLst>
                <a:cxn ang="0">
                  <a:pos x="T0" y="T1"/>
                </a:cxn>
                <a:cxn ang="0">
                  <a:pos x="T2" y="T3"/>
                </a:cxn>
                <a:cxn ang="0">
                  <a:pos x="T4" y="T5"/>
                </a:cxn>
                <a:cxn ang="0">
                  <a:pos x="T6" y="T7"/>
                </a:cxn>
                <a:cxn ang="0">
                  <a:pos x="T8" y="T9"/>
                </a:cxn>
              </a:cxnLst>
              <a:rect l="0" t="0" r="r" b="b"/>
              <a:pathLst>
                <a:path w="38" h="33">
                  <a:moveTo>
                    <a:pt x="0" y="12"/>
                  </a:moveTo>
                  <a:lnTo>
                    <a:pt x="29" y="0"/>
                  </a:lnTo>
                  <a:lnTo>
                    <a:pt x="38" y="21"/>
                  </a:lnTo>
                  <a:lnTo>
                    <a:pt x="9" y="33"/>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13">
              <a:extLst>
                <a:ext uri="{FF2B5EF4-FFF2-40B4-BE49-F238E27FC236}">
                  <a16:creationId xmlns:a16="http://schemas.microsoft.com/office/drawing/2014/main" id="{C975F95D-CA1A-40FE-B03F-A7A7E326FBB8}"/>
                </a:ext>
              </a:extLst>
            </p:cNvPr>
            <p:cNvSpPr>
              <a:spLocks/>
            </p:cNvSpPr>
            <p:nvPr/>
          </p:nvSpPr>
          <p:spPr bwMode="auto">
            <a:xfrm>
              <a:off x="8588" y="3339"/>
              <a:ext cx="37" cy="34"/>
            </a:xfrm>
            <a:custGeom>
              <a:avLst/>
              <a:gdLst>
                <a:gd name="T0" fmla="*/ 0 w 37"/>
                <a:gd name="T1" fmla="*/ 12 h 34"/>
                <a:gd name="T2" fmla="*/ 28 w 37"/>
                <a:gd name="T3" fmla="*/ 0 h 34"/>
                <a:gd name="T4" fmla="*/ 37 w 37"/>
                <a:gd name="T5" fmla="*/ 21 h 34"/>
                <a:gd name="T6" fmla="*/ 9 w 37"/>
                <a:gd name="T7" fmla="*/ 34 h 34"/>
                <a:gd name="T8" fmla="*/ 0 w 37"/>
                <a:gd name="T9" fmla="*/ 12 h 34"/>
              </a:gdLst>
              <a:ahLst/>
              <a:cxnLst>
                <a:cxn ang="0">
                  <a:pos x="T0" y="T1"/>
                </a:cxn>
                <a:cxn ang="0">
                  <a:pos x="T2" y="T3"/>
                </a:cxn>
                <a:cxn ang="0">
                  <a:pos x="T4" y="T5"/>
                </a:cxn>
                <a:cxn ang="0">
                  <a:pos x="T6" y="T7"/>
                </a:cxn>
                <a:cxn ang="0">
                  <a:pos x="T8" y="T9"/>
                </a:cxn>
              </a:cxnLst>
              <a:rect l="0" t="0" r="r" b="b"/>
              <a:pathLst>
                <a:path w="37" h="34">
                  <a:moveTo>
                    <a:pt x="0" y="12"/>
                  </a:moveTo>
                  <a:lnTo>
                    <a:pt x="28" y="0"/>
                  </a:lnTo>
                  <a:lnTo>
                    <a:pt x="37" y="21"/>
                  </a:lnTo>
                  <a:lnTo>
                    <a:pt x="9" y="34"/>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14">
              <a:extLst>
                <a:ext uri="{FF2B5EF4-FFF2-40B4-BE49-F238E27FC236}">
                  <a16:creationId xmlns:a16="http://schemas.microsoft.com/office/drawing/2014/main" id="{045B26B5-9661-49E5-9AF8-B25B2BAA1317}"/>
                </a:ext>
              </a:extLst>
            </p:cNvPr>
            <p:cNvSpPr>
              <a:spLocks noEditPoints="1"/>
            </p:cNvSpPr>
            <p:nvPr/>
          </p:nvSpPr>
          <p:spPr bwMode="auto">
            <a:xfrm>
              <a:off x="8428" y="3561"/>
              <a:ext cx="141" cy="140"/>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15">
              <a:extLst>
                <a:ext uri="{FF2B5EF4-FFF2-40B4-BE49-F238E27FC236}">
                  <a16:creationId xmlns:a16="http://schemas.microsoft.com/office/drawing/2014/main" id="{9C32533E-A642-4F81-B4C4-1740B71C75CF}"/>
                </a:ext>
              </a:extLst>
            </p:cNvPr>
            <p:cNvSpPr>
              <a:spLocks/>
            </p:cNvSpPr>
            <p:nvPr/>
          </p:nvSpPr>
          <p:spPr bwMode="auto">
            <a:xfrm>
              <a:off x="8489" y="3548"/>
              <a:ext cx="17" cy="15"/>
            </a:xfrm>
            <a:custGeom>
              <a:avLst/>
              <a:gdLst>
                <a:gd name="T0" fmla="*/ 17 w 17"/>
                <a:gd name="T1" fmla="*/ 15 h 15"/>
                <a:gd name="T2" fmla="*/ 0 w 17"/>
                <a:gd name="T3" fmla="*/ 15 h 15"/>
                <a:gd name="T4" fmla="*/ 0 w 17"/>
                <a:gd name="T5" fmla="*/ 1 h 15"/>
                <a:gd name="T6" fmla="*/ 17 w 17"/>
                <a:gd name="T7" fmla="*/ 0 h 15"/>
                <a:gd name="T8" fmla="*/ 17 w 17"/>
                <a:gd name="T9" fmla="*/ 15 h 15"/>
              </a:gdLst>
              <a:ahLst/>
              <a:cxnLst>
                <a:cxn ang="0">
                  <a:pos x="T0" y="T1"/>
                </a:cxn>
                <a:cxn ang="0">
                  <a:pos x="T2" y="T3"/>
                </a:cxn>
                <a:cxn ang="0">
                  <a:pos x="T4" y="T5"/>
                </a:cxn>
                <a:cxn ang="0">
                  <a:pos x="T6" y="T7"/>
                </a:cxn>
                <a:cxn ang="0">
                  <a:pos x="T8" y="T9"/>
                </a:cxn>
              </a:cxnLst>
              <a:rect l="0" t="0" r="r" b="b"/>
              <a:pathLst>
                <a:path w="17" h="15">
                  <a:moveTo>
                    <a:pt x="17" y="15"/>
                  </a:moveTo>
                  <a:lnTo>
                    <a:pt x="0" y="15"/>
                  </a:lnTo>
                  <a:lnTo>
                    <a:pt x="0" y="1"/>
                  </a:lnTo>
                  <a:lnTo>
                    <a:pt x="17" y="0"/>
                  </a:lnTo>
                  <a:lnTo>
                    <a:pt x="17"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Rectangle 16">
              <a:extLst>
                <a:ext uri="{FF2B5EF4-FFF2-40B4-BE49-F238E27FC236}">
                  <a16:creationId xmlns:a16="http://schemas.microsoft.com/office/drawing/2014/main" id="{D200D197-B48B-4C18-866A-52711BC55DEF}"/>
                </a:ext>
              </a:extLst>
            </p:cNvPr>
            <p:cNvSpPr>
              <a:spLocks noChangeArrowheads="1"/>
            </p:cNvSpPr>
            <p:nvPr/>
          </p:nvSpPr>
          <p:spPr bwMode="auto">
            <a:xfrm>
              <a:off x="8492" y="3698"/>
              <a:ext cx="17"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17">
              <a:extLst>
                <a:ext uri="{FF2B5EF4-FFF2-40B4-BE49-F238E27FC236}">
                  <a16:creationId xmlns:a16="http://schemas.microsoft.com/office/drawing/2014/main" id="{8316F702-C689-4EB7-A7F5-C9BD066ABDD7}"/>
                </a:ext>
              </a:extLst>
            </p:cNvPr>
            <p:cNvSpPr>
              <a:spLocks/>
            </p:cNvSpPr>
            <p:nvPr/>
          </p:nvSpPr>
          <p:spPr bwMode="auto">
            <a:xfrm>
              <a:off x="8566" y="3622"/>
              <a:ext cx="15" cy="17"/>
            </a:xfrm>
            <a:custGeom>
              <a:avLst/>
              <a:gdLst>
                <a:gd name="T0" fmla="*/ 14 w 15"/>
                <a:gd name="T1" fmla="*/ 0 h 17"/>
                <a:gd name="T2" fmla="*/ 15 w 15"/>
                <a:gd name="T3" fmla="*/ 17 h 17"/>
                <a:gd name="T4" fmla="*/ 0 w 15"/>
                <a:gd name="T5" fmla="*/ 17 h 17"/>
                <a:gd name="T6" fmla="*/ 0 w 15"/>
                <a:gd name="T7" fmla="*/ 0 h 17"/>
                <a:gd name="T8" fmla="*/ 14 w 15"/>
                <a:gd name="T9" fmla="*/ 0 h 17"/>
              </a:gdLst>
              <a:ahLst/>
              <a:cxnLst>
                <a:cxn ang="0">
                  <a:pos x="T0" y="T1"/>
                </a:cxn>
                <a:cxn ang="0">
                  <a:pos x="T2" y="T3"/>
                </a:cxn>
                <a:cxn ang="0">
                  <a:pos x="T4" y="T5"/>
                </a:cxn>
                <a:cxn ang="0">
                  <a:pos x="T6" y="T7"/>
                </a:cxn>
                <a:cxn ang="0">
                  <a:pos x="T8" y="T9"/>
                </a:cxn>
              </a:cxnLst>
              <a:rect l="0" t="0" r="r" b="b"/>
              <a:pathLst>
                <a:path w="15" h="17">
                  <a:moveTo>
                    <a:pt x="14" y="0"/>
                  </a:moveTo>
                  <a:lnTo>
                    <a:pt x="15" y="17"/>
                  </a:lnTo>
                  <a:lnTo>
                    <a:pt x="0" y="17"/>
                  </a:lnTo>
                  <a:lnTo>
                    <a:pt x="0" y="0"/>
                  </a:lnTo>
                  <a:lnTo>
                    <a:pt x="1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18">
              <a:extLst>
                <a:ext uri="{FF2B5EF4-FFF2-40B4-BE49-F238E27FC236}">
                  <a16:creationId xmlns:a16="http://schemas.microsoft.com/office/drawing/2014/main" id="{42DCB61F-8F0F-440F-A25D-ADC1D93AEAF4}"/>
                </a:ext>
              </a:extLst>
            </p:cNvPr>
            <p:cNvSpPr>
              <a:spLocks noChangeArrowheads="1"/>
            </p:cNvSpPr>
            <p:nvPr/>
          </p:nvSpPr>
          <p:spPr bwMode="auto">
            <a:xfrm>
              <a:off x="8417" y="3622"/>
              <a:ext cx="15" cy="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19">
              <a:extLst>
                <a:ext uri="{FF2B5EF4-FFF2-40B4-BE49-F238E27FC236}">
                  <a16:creationId xmlns:a16="http://schemas.microsoft.com/office/drawing/2014/main" id="{0D2E2247-7FAC-43FC-9057-09F657E66685}"/>
                </a:ext>
              </a:extLst>
            </p:cNvPr>
            <p:cNvSpPr>
              <a:spLocks/>
            </p:cNvSpPr>
            <p:nvPr/>
          </p:nvSpPr>
          <p:spPr bwMode="auto">
            <a:xfrm>
              <a:off x="8435" y="3672"/>
              <a:ext cx="23" cy="23"/>
            </a:xfrm>
            <a:custGeom>
              <a:avLst/>
              <a:gdLst>
                <a:gd name="T0" fmla="*/ 10 w 23"/>
                <a:gd name="T1" fmla="*/ 0 h 23"/>
                <a:gd name="T2" fmla="*/ 23 w 23"/>
                <a:gd name="T3" fmla="*/ 13 h 23"/>
                <a:gd name="T4" fmla="*/ 14 w 23"/>
                <a:gd name="T5" fmla="*/ 23 h 23"/>
                <a:gd name="T6" fmla="*/ 0 w 23"/>
                <a:gd name="T7" fmla="*/ 10 h 23"/>
                <a:gd name="T8" fmla="*/ 10 w 23"/>
                <a:gd name="T9" fmla="*/ 0 h 23"/>
              </a:gdLst>
              <a:ahLst/>
              <a:cxnLst>
                <a:cxn ang="0">
                  <a:pos x="T0" y="T1"/>
                </a:cxn>
                <a:cxn ang="0">
                  <a:pos x="T2" y="T3"/>
                </a:cxn>
                <a:cxn ang="0">
                  <a:pos x="T4" y="T5"/>
                </a:cxn>
                <a:cxn ang="0">
                  <a:pos x="T6" y="T7"/>
                </a:cxn>
                <a:cxn ang="0">
                  <a:pos x="T8" y="T9"/>
                </a:cxn>
              </a:cxnLst>
              <a:rect l="0" t="0" r="r" b="b"/>
              <a:pathLst>
                <a:path w="23" h="23">
                  <a:moveTo>
                    <a:pt x="10" y="0"/>
                  </a:moveTo>
                  <a:lnTo>
                    <a:pt x="23" y="13"/>
                  </a:lnTo>
                  <a:lnTo>
                    <a:pt x="14" y="23"/>
                  </a:lnTo>
                  <a:lnTo>
                    <a:pt x="0" y="1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20">
              <a:extLst>
                <a:ext uri="{FF2B5EF4-FFF2-40B4-BE49-F238E27FC236}">
                  <a16:creationId xmlns:a16="http://schemas.microsoft.com/office/drawing/2014/main" id="{1902C5D8-9A46-4247-9576-DA9ACBDE66D5}"/>
                </a:ext>
              </a:extLst>
            </p:cNvPr>
            <p:cNvSpPr>
              <a:spLocks/>
            </p:cNvSpPr>
            <p:nvPr/>
          </p:nvSpPr>
          <p:spPr bwMode="auto">
            <a:xfrm>
              <a:off x="8540" y="3567"/>
              <a:ext cx="23" cy="22"/>
            </a:xfrm>
            <a:custGeom>
              <a:avLst/>
              <a:gdLst>
                <a:gd name="T0" fmla="*/ 10 w 23"/>
                <a:gd name="T1" fmla="*/ 0 h 22"/>
                <a:gd name="T2" fmla="*/ 23 w 23"/>
                <a:gd name="T3" fmla="*/ 12 h 22"/>
                <a:gd name="T4" fmla="*/ 13 w 23"/>
                <a:gd name="T5" fmla="*/ 22 h 22"/>
                <a:gd name="T6" fmla="*/ 0 w 23"/>
                <a:gd name="T7" fmla="*/ 9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lnTo>
                    <a:pt x="23" y="12"/>
                  </a:lnTo>
                  <a:lnTo>
                    <a:pt x="13" y="22"/>
                  </a:lnTo>
                  <a:lnTo>
                    <a:pt x="0" y="9"/>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21">
              <a:extLst>
                <a:ext uri="{FF2B5EF4-FFF2-40B4-BE49-F238E27FC236}">
                  <a16:creationId xmlns:a16="http://schemas.microsoft.com/office/drawing/2014/main" id="{D1DB3EA8-2FEE-48A6-93FE-D14D821E3509}"/>
                </a:ext>
              </a:extLst>
            </p:cNvPr>
            <p:cNvSpPr>
              <a:spLocks/>
            </p:cNvSpPr>
            <p:nvPr/>
          </p:nvSpPr>
          <p:spPr bwMode="auto">
            <a:xfrm>
              <a:off x="8541" y="3671"/>
              <a:ext cx="23" cy="22"/>
            </a:xfrm>
            <a:custGeom>
              <a:avLst/>
              <a:gdLst>
                <a:gd name="T0" fmla="*/ 0 w 23"/>
                <a:gd name="T1" fmla="*/ 13 h 22"/>
                <a:gd name="T2" fmla="*/ 13 w 23"/>
                <a:gd name="T3" fmla="*/ 0 h 22"/>
                <a:gd name="T4" fmla="*/ 23 w 23"/>
                <a:gd name="T5" fmla="*/ 9 h 22"/>
                <a:gd name="T6" fmla="*/ 10 w 23"/>
                <a:gd name="T7" fmla="*/ 22 h 22"/>
                <a:gd name="T8" fmla="*/ 0 w 23"/>
                <a:gd name="T9" fmla="*/ 13 h 22"/>
              </a:gdLst>
              <a:ahLst/>
              <a:cxnLst>
                <a:cxn ang="0">
                  <a:pos x="T0" y="T1"/>
                </a:cxn>
                <a:cxn ang="0">
                  <a:pos x="T2" y="T3"/>
                </a:cxn>
                <a:cxn ang="0">
                  <a:pos x="T4" y="T5"/>
                </a:cxn>
                <a:cxn ang="0">
                  <a:pos x="T6" y="T7"/>
                </a:cxn>
                <a:cxn ang="0">
                  <a:pos x="T8" y="T9"/>
                </a:cxn>
              </a:cxnLst>
              <a:rect l="0" t="0" r="r" b="b"/>
              <a:pathLst>
                <a:path w="23" h="22">
                  <a:moveTo>
                    <a:pt x="0" y="13"/>
                  </a:moveTo>
                  <a:lnTo>
                    <a:pt x="13" y="0"/>
                  </a:lnTo>
                  <a:lnTo>
                    <a:pt x="23" y="9"/>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22">
              <a:extLst>
                <a:ext uri="{FF2B5EF4-FFF2-40B4-BE49-F238E27FC236}">
                  <a16:creationId xmlns:a16="http://schemas.microsoft.com/office/drawing/2014/main" id="{1FC93929-1243-437B-A847-C4014C055BBB}"/>
                </a:ext>
              </a:extLst>
            </p:cNvPr>
            <p:cNvSpPr>
              <a:spLocks/>
            </p:cNvSpPr>
            <p:nvPr/>
          </p:nvSpPr>
          <p:spPr bwMode="auto">
            <a:xfrm>
              <a:off x="8434" y="3568"/>
              <a:ext cx="22" cy="22"/>
            </a:xfrm>
            <a:custGeom>
              <a:avLst/>
              <a:gdLst>
                <a:gd name="T0" fmla="*/ 0 w 22"/>
                <a:gd name="T1" fmla="*/ 13 h 22"/>
                <a:gd name="T2" fmla="*/ 13 w 22"/>
                <a:gd name="T3" fmla="*/ 0 h 22"/>
                <a:gd name="T4" fmla="*/ 22 w 22"/>
                <a:gd name="T5" fmla="*/ 10 h 22"/>
                <a:gd name="T6" fmla="*/ 10 w 22"/>
                <a:gd name="T7" fmla="*/ 22 h 22"/>
                <a:gd name="T8" fmla="*/ 0 w 22"/>
                <a:gd name="T9" fmla="*/ 13 h 22"/>
              </a:gdLst>
              <a:ahLst/>
              <a:cxnLst>
                <a:cxn ang="0">
                  <a:pos x="T0" y="T1"/>
                </a:cxn>
                <a:cxn ang="0">
                  <a:pos x="T2" y="T3"/>
                </a:cxn>
                <a:cxn ang="0">
                  <a:pos x="T4" y="T5"/>
                </a:cxn>
                <a:cxn ang="0">
                  <a:pos x="T6" y="T7"/>
                </a:cxn>
                <a:cxn ang="0">
                  <a:pos x="T8" y="T9"/>
                </a:cxn>
              </a:cxnLst>
              <a:rect l="0" t="0" r="r" b="b"/>
              <a:pathLst>
                <a:path w="22" h="22">
                  <a:moveTo>
                    <a:pt x="0" y="13"/>
                  </a:moveTo>
                  <a:lnTo>
                    <a:pt x="13" y="0"/>
                  </a:lnTo>
                  <a:lnTo>
                    <a:pt x="22" y="10"/>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23">
              <a:extLst>
                <a:ext uri="{FF2B5EF4-FFF2-40B4-BE49-F238E27FC236}">
                  <a16:creationId xmlns:a16="http://schemas.microsoft.com/office/drawing/2014/main" id="{324A5426-2C35-4A2D-ABBD-BD2FB0DF23A0}"/>
                </a:ext>
              </a:extLst>
            </p:cNvPr>
            <p:cNvSpPr>
              <a:spLocks noEditPoints="1"/>
            </p:cNvSpPr>
            <p:nvPr/>
          </p:nvSpPr>
          <p:spPr bwMode="auto">
            <a:xfrm>
              <a:off x="8423" y="3450"/>
              <a:ext cx="81" cy="80"/>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24">
              <a:extLst>
                <a:ext uri="{FF2B5EF4-FFF2-40B4-BE49-F238E27FC236}">
                  <a16:creationId xmlns:a16="http://schemas.microsoft.com/office/drawing/2014/main" id="{73CC5027-AD9A-47E4-BACB-6E7548A29F06}"/>
                </a:ext>
              </a:extLst>
            </p:cNvPr>
            <p:cNvSpPr>
              <a:spLocks/>
            </p:cNvSpPr>
            <p:nvPr/>
          </p:nvSpPr>
          <p:spPr bwMode="auto">
            <a:xfrm>
              <a:off x="8458" y="3443"/>
              <a:ext cx="10" cy="9"/>
            </a:xfrm>
            <a:custGeom>
              <a:avLst/>
              <a:gdLst>
                <a:gd name="T0" fmla="*/ 10 w 10"/>
                <a:gd name="T1" fmla="*/ 8 h 9"/>
                <a:gd name="T2" fmla="*/ 0 w 10"/>
                <a:gd name="T3" fmla="*/ 9 h 9"/>
                <a:gd name="T4" fmla="*/ 0 w 10"/>
                <a:gd name="T5" fmla="*/ 1 h 9"/>
                <a:gd name="T6" fmla="*/ 10 w 10"/>
                <a:gd name="T7" fmla="*/ 0 h 9"/>
                <a:gd name="T8" fmla="*/ 10 w 10"/>
                <a:gd name="T9" fmla="*/ 8 h 9"/>
              </a:gdLst>
              <a:ahLst/>
              <a:cxnLst>
                <a:cxn ang="0">
                  <a:pos x="T0" y="T1"/>
                </a:cxn>
                <a:cxn ang="0">
                  <a:pos x="T2" y="T3"/>
                </a:cxn>
                <a:cxn ang="0">
                  <a:pos x="T4" y="T5"/>
                </a:cxn>
                <a:cxn ang="0">
                  <a:pos x="T6" y="T7"/>
                </a:cxn>
                <a:cxn ang="0">
                  <a:pos x="T8" y="T9"/>
                </a:cxn>
              </a:cxnLst>
              <a:rect l="0" t="0" r="r" b="b"/>
              <a:pathLst>
                <a:path w="10" h="9">
                  <a:moveTo>
                    <a:pt x="10" y="8"/>
                  </a:moveTo>
                  <a:lnTo>
                    <a:pt x="0" y="9"/>
                  </a:lnTo>
                  <a:lnTo>
                    <a:pt x="0" y="1"/>
                  </a:lnTo>
                  <a:lnTo>
                    <a:pt x="10" y="0"/>
                  </a:lnTo>
                  <a:lnTo>
                    <a:pt x="1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25">
              <a:extLst>
                <a:ext uri="{FF2B5EF4-FFF2-40B4-BE49-F238E27FC236}">
                  <a16:creationId xmlns:a16="http://schemas.microsoft.com/office/drawing/2014/main" id="{CEFC8D5C-5343-41D7-B6B1-DF74EF338D1A}"/>
                </a:ext>
              </a:extLst>
            </p:cNvPr>
            <p:cNvSpPr>
              <a:spLocks/>
            </p:cNvSpPr>
            <p:nvPr/>
          </p:nvSpPr>
          <p:spPr bwMode="auto">
            <a:xfrm>
              <a:off x="8460" y="3528"/>
              <a:ext cx="10" cy="9"/>
            </a:xfrm>
            <a:custGeom>
              <a:avLst/>
              <a:gdLst>
                <a:gd name="T0" fmla="*/ 10 w 10"/>
                <a:gd name="T1" fmla="*/ 9 h 9"/>
                <a:gd name="T2" fmla="*/ 0 w 10"/>
                <a:gd name="T3" fmla="*/ 9 h 9"/>
                <a:gd name="T4" fmla="*/ 0 w 10"/>
                <a:gd name="T5" fmla="*/ 1 h 9"/>
                <a:gd name="T6" fmla="*/ 10 w 10"/>
                <a:gd name="T7" fmla="*/ 0 h 9"/>
                <a:gd name="T8" fmla="*/ 10 w 10"/>
                <a:gd name="T9" fmla="*/ 9 h 9"/>
              </a:gdLst>
              <a:ahLst/>
              <a:cxnLst>
                <a:cxn ang="0">
                  <a:pos x="T0" y="T1"/>
                </a:cxn>
                <a:cxn ang="0">
                  <a:pos x="T2" y="T3"/>
                </a:cxn>
                <a:cxn ang="0">
                  <a:pos x="T4" y="T5"/>
                </a:cxn>
                <a:cxn ang="0">
                  <a:pos x="T6" y="T7"/>
                </a:cxn>
                <a:cxn ang="0">
                  <a:pos x="T8" y="T9"/>
                </a:cxn>
              </a:cxnLst>
              <a:rect l="0" t="0" r="r" b="b"/>
              <a:pathLst>
                <a:path w="10" h="9">
                  <a:moveTo>
                    <a:pt x="10" y="9"/>
                  </a:moveTo>
                  <a:lnTo>
                    <a:pt x="0" y="9"/>
                  </a:lnTo>
                  <a:lnTo>
                    <a:pt x="0" y="1"/>
                  </a:lnTo>
                  <a:lnTo>
                    <a:pt x="10" y="0"/>
                  </a:lnTo>
                  <a:lnTo>
                    <a:pt x="1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Rectangle 26">
              <a:extLst>
                <a:ext uri="{FF2B5EF4-FFF2-40B4-BE49-F238E27FC236}">
                  <a16:creationId xmlns:a16="http://schemas.microsoft.com/office/drawing/2014/main" id="{EB2A2C2E-6B85-4D0B-A609-80E457FE3AD5}"/>
                </a:ext>
              </a:extLst>
            </p:cNvPr>
            <p:cNvSpPr>
              <a:spLocks noChangeArrowheads="1"/>
            </p:cNvSpPr>
            <p:nvPr/>
          </p:nvSpPr>
          <p:spPr bwMode="auto">
            <a:xfrm>
              <a:off x="8502" y="3485"/>
              <a:ext cx="8"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27">
              <a:extLst>
                <a:ext uri="{FF2B5EF4-FFF2-40B4-BE49-F238E27FC236}">
                  <a16:creationId xmlns:a16="http://schemas.microsoft.com/office/drawing/2014/main" id="{3121330B-7E2C-4F91-9A06-16E3A4AFCE77}"/>
                </a:ext>
              </a:extLst>
            </p:cNvPr>
            <p:cNvSpPr>
              <a:spLocks/>
            </p:cNvSpPr>
            <p:nvPr/>
          </p:nvSpPr>
          <p:spPr bwMode="auto">
            <a:xfrm>
              <a:off x="8417" y="3485"/>
              <a:ext cx="9" cy="10"/>
            </a:xfrm>
            <a:custGeom>
              <a:avLst/>
              <a:gdLst>
                <a:gd name="T0" fmla="*/ 8 w 9"/>
                <a:gd name="T1" fmla="*/ 0 h 10"/>
                <a:gd name="T2" fmla="*/ 9 w 9"/>
                <a:gd name="T3" fmla="*/ 10 h 10"/>
                <a:gd name="T4" fmla="*/ 0 w 9"/>
                <a:gd name="T5" fmla="*/ 10 h 10"/>
                <a:gd name="T6" fmla="*/ 0 w 9"/>
                <a:gd name="T7" fmla="*/ 0 h 10"/>
                <a:gd name="T8" fmla="*/ 8 w 9"/>
                <a:gd name="T9" fmla="*/ 0 h 10"/>
              </a:gdLst>
              <a:ahLst/>
              <a:cxnLst>
                <a:cxn ang="0">
                  <a:pos x="T0" y="T1"/>
                </a:cxn>
                <a:cxn ang="0">
                  <a:pos x="T2" y="T3"/>
                </a:cxn>
                <a:cxn ang="0">
                  <a:pos x="T4" y="T5"/>
                </a:cxn>
                <a:cxn ang="0">
                  <a:pos x="T6" y="T7"/>
                </a:cxn>
                <a:cxn ang="0">
                  <a:pos x="T8" y="T9"/>
                </a:cxn>
              </a:cxnLst>
              <a:rect l="0" t="0" r="r" b="b"/>
              <a:pathLst>
                <a:path w="9" h="10">
                  <a:moveTo>
                    <a:pt x="8" y="0"/>
                  </a:moveTo>
                  <a:lnTo>
                    <a:pt x="9" y="10"/>
                  </a:lnTo>
                  <a:lnTo>
                    <a:pt x="0" y="10"/>
                  </a:lnTo>
                  <a:lnTo>
                    <a:pt x="0" y="0"/>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28">
              <a:extLst>
                <a:ext uri="{FF2B5EF4-FFF2-40B4-BE49-F238E27FC236}">
                  <a16:creationId xmlns:a16="http://schemas.microsoft.com/office/drawing/2014/main" id="{A710AC62-CF7D-438D-841E-4A637F278F3D}"/>
                </a:ext>
              </a:extLst>
            </p:cNvPr>
            <p:cNvSpPr>
              <a:spLocks/>
            </p:cNvSpPr>
            <p:nvPr/>
          </p:nvSpPr>
          <p:spPr bwMode="auto">
            <a:xfrm>
              <a:off x="8428" y="3514"/>
              <a:ext cx="12" cy="13"/>
            </a:xfrm>
            <a:custGeom>
              <a:avLst/>
              <a:gdLst>
                <a:gd name="T0" fmla="*/ 5 w 12"/>
                <a:gd name="T1" fmla="*/ 0 h 13"/>
                <a:gd name="T2" fmla="*/ 12 w 12"/>
                <a:gd name="T3" fmla="*/ 7 h 13"/>
                <a:gd name="T4" fmla="*/ 7 w 12"/>
                <a:gd name="T5" fmla="*/ 13 h 13"/>
                <a:gd name="T6" fmla="*/ 0 w 12"/>
                <a:gd name="T7" fmla="*/ 5 h 13"/>
                <a:gd name="T8" fmla="*/ 5 w 12"/>
                <a:gd name="T9" fmla="*/ 0 h 13"/>
              </a:gdLst>
              <a:ahLst/>
              <a:cxnLst>
                <a:cxn ang="0">
                  <a:pos x="T0" y="T1"/>
                </a:cxn>
                <a:cxn ang="0">
                  <a:pos x="T2" y="T3"/>
                </a:cxn>
                <a:cxn ang="0">
                  <a:pos x="T4" y="T5"/>
                </a:cxn>
                <a:cxn ang="0">
                  <a:pos x="T6" y="T7"/>
                </a:cxn>
                <a:cxn ang="0">
                  <a:pos x="T8" y="T9"/>
                </a:cxn>
              </a:cxnLst>
              <a:rect l="0" t="0" r="r" b="b"/>
              <a:pathLst>
                <a:path w="12" h="13">
                  <a:moveTo>
                    <a:pt x="5" y="0"/>
                  </a:moveTo>
                  <a:lnTo>
                    <a:pt x="12" y="7"/>
                  </a:lnTo>
                  <a:lnTo>
                    <a:pt x="7" y="13"/>
                  </a:lnTo>
                  <a:lnTo>
                    <a:pt x="0" y="5"/>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29">
              <a:extLst>
                <a:ext uri="{FF2B5EF4-FFF2-40B4-BE49-F238E27FC236}">
                  <a16:creationId xmlns:a16="http://schemas.microsoft.com/office/drawing/2014/main" id="{676EBC2C-790E-497F-B966-44FEF08F6BC6}"/>
                </a:ext>
              </a:extLst>
            </p:cNvPr>
            <p:cNvSpPr>
              <a:spLocks/>
            </p:cNvSpPr>
            <p:nvPr/>
          </p:nvSpPr>
          <p:spPr bwMode="auto">
            <a:xfrm>
              <a:off x="8487" y="3454"/>
              <a:ext cx="13" cy="12"/>
            </a:xfrm>
            <a:custGeom>
              <a:avLst/>
              <a:gdLst>
                <a:gd name="T0" fmla="*/ 6 w 13"/>
                <a:gd name="T1" fmla="*/ 0 h 12"/>
                <a:gd name="T2" fmla="*/ 13 w 13"/>
                <a:gd name="T3" fmla="*/ 7 h 12"/>
                <a:gd name="T4" fmla="*/ 8 w 13"/>
                <a:gd name="T5" fmla="*/ 12 h 12"/>
                <a:gd name="T6" fmla="*/ 0 w 13"/>
                <a:gd name="T7" fmla="*/ 5 h 12"/>
                <a:gd name="T8" fmla="*/ 6 w 13"/>
                <a:gd name="T9" fmla="*/ 0 h 12"/>
              </a:gdLst>
              <a:ahLst/>
              <a:cxnLst>
                <a:cxn ang="0">
                  <a:pos x="T0" y="T1"/>
                </a:cxn>
                <a:cxn ang="0">
                  <a:pos x="T2" y="T3"/>
                </a:cxn>
                <a:cxn ang="0">
                  <a:pos x="T4" y="T5"/>
                </a:cxn>
                <a:cxn ang="0">
                  <a:pos x="T6" y="T7"/>
                </a:cxn>
                <a:cxn ang="0">
                  <a:pos x="T8" y="T9"/>
                </a:cxn>
              </a:cxnLst>
              <a:rect l="0" t="0" r="r" b="b"/>
              <a:pathLst>
                <a:path w="13" h="12">
                  <a:moveTo>
                    <a:pt x="6" y="0"/>
                  </a:moveTo>
                  <a:lnTo>
                    <a:pt x="13" y="7"/>
                  </a:lnTo>
                  <a:lnTo>
                    <a:pt x="8" y="12"/>
                  </a:lnTo>
                  <a:lnTo>
                    <a:pt x="0" y="5"/>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30">
              <a:extLst>
                <a:ext uri="{FF2B5EF4-FFF2-40B4-BE49-F238E27FC236}">
                  <a16:creationId xmlns:a16="http://schemas.microsoft.com/office/drawing/2014/main" id="{28653864-A196-4C1A-A2CD-5DBD1B7001A7}"/>
                </a:ext>
              </a:extLst>
            </p:cNvPr>
            <p:cNvSpPr>
              <a:spLocks/>
            </p:cNvSpPr>
            <p:nvPr/>
          </p:nvSpPr>
          <p:spPr bwMode="auto">
            <a:xfrm>
              <a:off x="8488" y="3513"/>
              <a:ext cx="13" cy="13"/>
            </a:xfrm>
            <a:custGeom>
              <a:avLst/>
              <a:gdLst>
                <a:gd name="T0" fmla="*/ 0 w 13"/>
                <a:gd name="T1" fmla="*/ 8 h 13"/>
                <a:gd name="T2" fmla="*/ 7 w 13"/>
                <a:gd name="T3" fmla="*/ 0 h 13"/>
                <a:gd name="T4" fmla="*/ 13 w 13"/>
                <a:gd name="T5" fmla="*/ 6 h 13"/>
                <a:gd name="T6" fmla="*/ 6 w 13"/>
                <a:gd name="T7" fmla="*/ 13 h 13"/>
                <a:gd name="T8" fmla="*/ 0 w 13"/>
                <a:gd name="T9" fmla="*/ 8 h 13"/>
              </a:gdLst>
              <a:ahLst/>
              <a:cxnLst>
                <a:cxn ang="0">
                  <a:pos x="T0" y="T1"/>
                </a:cxn>
                <a:cxn ang="0">
                  <a:pos x="T2" y="T3"/>
                </a:cxn>
                <a:cxn ang="0">
                  <a:pos x="T4" y="T5"/>
                </a:cxn>
                <a:cxn ang="0">
                  <a:pos x="T6" y="T7"/>
                </a:cxn>
                <a:cxn ang="0">
                  <a:pos x="T8" y="T9"/>
                </a:cxn>
              </a:cxnLst>
              <a:rect l="0" t="0" r="r" b="b"/>
              <a:pathLst>
                <a:path w="13" h="13">
                  <a:moveTo>
                    <a:pt x="0" y="8"/>
                  </a:moveTo>
                  <a:lnTo>
                    <a:pt x="7" y="0"/>
                  </a:lnTo>
                  <a:lnTo>
                    <a:pt x="13" y="6"/>
                  </a:lnTo>
                  <a:lnTo>
                    <a:pt x="6" y="13"/>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31">
              <a:extLst>
                <a:ext uri="{FF2B5EF4-FFF2-40B4-BE49-F238E27FC236}">
                  <a16:creationId xmlns:a16="http://schemas.microsoft.com/office/drawing/2014/main" id="{33910A25-2249-4FF1-BFE0-CA11AEEC2959}"/>
                </a:ext>
              </a:extLst>
            </p:cNvPr>
            <p:cNvSpPr>
              <a:spLocks/>
            </p:cNvSpPr>
            <p:nvPr/>
          </p:nvSpPr>
          <p:spPr bwMode="auto">
            <a:xfrm>
              <a:off x="8427" y="3455"/>
              <a:ext cx="13" cy="12"/>
            </a:xfrm>
            <a:custGeom>
              <a:avLst/>
              <a:gdLst>
                <a:gd name="T0" fmla="*/ 0 w 13"/>
                <a:gd name="T1" fmla="*/ 7 h 12"/>
                <a:gd name="T2" fmla="*/ 7 w 13"/>
                <a:gd name="T3" fmla="*/ 0 h 12"/>
                <a:gd name="T4" fmla="*/ 13 w 13"/>
                <a:gd name="T5" fmla="*/ 5 h 12"/>
                <a:gd name="T6" fmla="*/ 5 w 13"/>
                <a:gd name="T7" fmla="*/ 12 h 12"/>
                <a:gd name="T8" fmla="*/ 0 w 13"/>
                <a:gd name="T9" fmla="*/ 7 h 12"/>
              </a:gdLst>
              <a:ahLst/>
              <a:cxnLst>
                <a:cxn ang="0">
                  <a:pos x="T0" y="T1"/>
                </a:cxn>
                <a:cxn ang="0">
                  <a:pos x="T2" y="T3"/>
                </a:cxn>
                <a:cxn ang="0">
                  <a:pos x="T4" y="T5"/>
                </a:cxn>
                <a:cxn ang="0">
                  <a:pos x="T6" y="T7"/>
                </a:cxn>
                <a:cxn ang="0">
                  <a:pos x="T8" y="T9"/>
                </a:cxn>
              </a:cxnLst>
              <a:rect l="0" t="0" r="r" b="b"/>
              <a:pathLst>
                <a:path w="13" h="12">
                  <a:moveTo>
                    <a:pt x="0" y="7"/>
                  </a:moveTo>
                  <a:lnTo>
                    <a:pt x="7" y="0"/>
                  </a:lnTo>
                  <a:lnTo>
                    <a:pt x="13" y="5"/>
                  </a:lnTo>
                  <a:lnTo>
                    <a:pt x="5" y="12"/>
                  </a:lnTo>
                  <a:lnTo>
                    <a:pt x="0"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custDataLst>
      <p:tags r:id="rId1"/>
    </p:custDataLst>
    <p:extLst>
      <p:ext uri="{BB962C8B-B14F-4D97-AF65-F5344CB8AC3E}">
        <p14:creationId xmlns:p14="http://schemas.microsoft.com/office/powerpoint/2010/main" val="22409425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8DF5946B-52E1-4DCC-BA3B-61A79BD8A6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63" y="151522"/>
            <a:ext cx="2488676" cy="1115443"/>
          </a:xfrm>
          <a:prstGeom prst="rect">
            <a:avLst/>
          </a:prstGeom>
        </p:spPr>
      </p:pic>
      <p:pic>
        <p:nvPicPr>
          <p:cNvPr id="6" name="Picture 5" descr="A picture containing clock&#10;&#10;Description automatically generated">
            <a:extLst>
              <a:ext uri="{FF2B5EF4-FFF2-40B4-BE49-F238E27FC236}">
                <a16:creationId xmlns:a16="http://schemas.microsoft.com/office/drawing/2014/main" id="{05B3471A-EEBC-4E3C-B4ED-4136239A34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4751" y="1428267"/>
            <a:ext cx="4260916" cy="4185787"/>
          </a:xfrm>
          <a:prstGeom prst="rect">
            <a:avLst/>
          </a:prstGeom>
        </p:spPr>
      </p:pic>
      <p:sp>
        <p:nvSpPr>
          <p:cNvPr id="7" name="TextBox 6">
            <a:extLst>
              <a:ext uri="{FF2B5EF4-FFF2-40B4-BE49-F238E27FC236}">
                <a16:creationId xmlns:a16="http://schemas.microsoft.com/office/drawing/2014/main" id="{DF68B3D7-6A77-446B-9BE0-5761866275FA}"/>
              </a:ext>
            </a:extLst>
          </p:cNvPr>
          <p:cNvSpPr txBox="1"/>
          <p:nvPr/>
        </p:nvSpPr>
        <p:spPr>
          <a:xfrm>
            <a:off x="414778" y="3463602"/>
            <a:ext cx="5779833" cy="707886"/>
          </a:xfrm>
          <a:prstGeom prst="rect">
            <a:avLst/>
          </a:prstGeom>
          <a:noFill/>
        </p:spPr>
        <p:txBody>
          <a:bodyPr wrap="square" rtlCol="0">
            <a:spAutoFit/>
          </a:bodyPr>
          <a:lstStyle/>
          <a:p>
            <a:r>
              <a:rPr lang="en-US" sz="4000" dirty="0">
                <a:latin typeface="Segoe UI" panose="020B0502040204020203" pitchFamily="34" charset="0"/>
                <a:cs typeface="Segoe UI" panose="020B0502040204020203" pitchFamily="34" charset="0"/>
              </a:rPr>
              <a:t>[</a:t>
            </a:r>
            <a:r>
              <a:rPr lang="en-US" sz="4000" dirty="0" err="1">
                <a:latin typeface="Segoe UI" panose="020B0502040204020203" pitchFamily="34" charset="0"/>
                <a:cs typeface="Segoe UI" panose="020B0502040204020203" pitchFamily="34" charset="0"/>
              </a:rPr>
              <a:t>WAF_Pillar_Name</a:t>
            </a:r>
            <a:r>
              <a:rPr lang="en-US" sz="4000" dirty="0">
                <a:latin typeface="Segoe UI" panose="020B0502040204020203" pitchFamily="34" charset="0"/>
                <a:cs typeface="Segoe UI" panose="020B0502040204020203" pitchFamily="34" charset="0"/>
              </a:rPr>
              <a:t>]</a:t>
            </a:r>
          </a:p>
        </p:txBody>
      </p:sp>
      <p:sp>
        <p:nvSpPr>
          <p:cNvPr id="8" name="TextBox 7">
            <a:extLst>
              <a:ext uri="{FF2B5EF4-FFF2-40B4-BE49-F238E27FC236}">
                <a16:creationId xmlns:a16="http://schemas.microsoft.com/office/drawing/2014/main" id="{18E67519-EB92-47EA-95FF-71912384D9F3}"/>
              </a:ext>
            </a:extLst>
          </p:cNvPr>
          <p:cNvSpPr txBox="1"/>
          <p:nvPr/>
        </p:nvSpPr>
        <p:spPr>
          <a:xfrm>
            <a:off x="414779" y="5429388"/>
            <a:ext cx="3883843"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Report Generated On: [</a:t>
            </a:r>
            <a:r>
              <a:rPr lang="en-US" dirty="0" err="1">
                <a:latin typeface="Segoe UI" panose="020B0502040204020203" pitchFamily="34" charset="0"/>
                <a:cs typeface="Segoe UI" panose="020B0502040204020203" pitchFamily="34" charset="0"/>
              </a:rPr>
              <a:t>Report_Date</a:t>
            </a:r>
            <a:r>
              <a:rPr lang="en-US"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044188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9A5B1A-EDE5-4D1A-A469-71DA222E7843}"/>
              </a:ext>
            </a:extLst>
          </p:cNvPr>
          <p:cNvSpPr>
            <a:spLocks noGrp="1"/>
          </p:cNvSpPr>
          <p:nvPr>
            <p:ph type="title"/>
          </p:nvPr>
        </p:nvSpPr>
        <p:spPr>
          <a:xfrm>
            <a:off x="753359" y="365126"/>
            <a:ext cx="10515600" cy="700103"/>
          </a:xfrm>
        </p:spPr>
        <p:txBody>
          <a:bodyPr/>
          <a:lstStyle/>
          <a:p>
            <a:r>
              <a:rPr lang="en-US">
                <a:latin typeface="Segoe UI" panose="020B0502040204020203" pitchFamily="34" charset="0"/>
                <a:cs typeface="Segoe UI" panose="020B0502040204020203" pitchFamily="34" charset="0"/>
              </a:rPr>
              <a:t>Executive Summary</a:t>
            </a:r>
            <a:endParaRPr lang="en-US" dirty="0">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403E0E98-5DA7-4DA9-B9CC-19ACE9F902EC}"/>
              </a:ext>
            </a:extLst>
          </p:cNvPr>
          <p:cNvSpPr txBox="1"/>
          <p:nvPr/>
        </p:nvSpPr>
        <p:spPr>
          <a:xfrm>
            <a:off x="1339624" y="3672411"/>
            <a:ext cx="1913340" cy="369332"/>
          </a:xfrm>
          <a:prstGeom prst="rect">
            <a:avLst/>
          </a:prstGeom>
          <a:noFill/>
        </p:spPr>
        <p:txBody>
          <a:bodyPr wrap="square" rtlCol="0">
            <a:spAutoFit/>
          </a:bodyPr>
          <a:lstStyle/>
          <a:p>
            <a:r>
              <a:rPr lang="en-US" b="1" dirty="0">
                <a:latin typeface="Segoe UI" panose="020B0502040204020203" pitchFamily="34" charset="0"/>
                <a:cs typeface="Segoe UI" panose="020B0502040204020203" pitchFamily="34" charset="0"/>
              </a:rPr>
              <a:t>Capability Score</a:t>
            </a:r>
          </a:p>
        </p:txBody>
      </p:sp>
      <p:sp>
        <p:nvSpPr>
          <p:cNvPr id="8" name="TextBox 7">
            <a:extLst>
              <a:ext uri="{FF2B5EF4-FFF2-40B4-BE49-F238E27FC236}">
                <a16:creationId xmlns:a16="http://schemas.microsoft.com/office/drawing/2014/main" id="{3E3E86A1-51F0-4ACE-9110-65C339009DC5}"/>
              </a:ext>
            </a:extLst>
          </p:cNvPr>
          <p:cNvSpPr txBox="1"/>
          <p:nvPr/>
        </p:nvSpPr>
        <p:spPr>
          <a:xfrm>
            <a:off x="1668837" y="4045376"/>
            <a:ext cx="1087526" cy="461665"/>
          </a:xfrm>
          <a:prstGeom prst="rect">
            <a:avLst/>
          </a:prstGeom>
          <a:noFill/>
        </p:spPr>
        <p:txBody>
          <a:bodyPr wrap="square" rtlCol="0">
            <a:spAutoFit/>
          </a:bodyPr>
          <a:lstStyle/>
          <a:p>
            <a:pPr algn="ctr"/>
            <a:r>
              <a:rPr lang="en-US" sz="2400" b="1" dirty="0">
                <a:latin typeface="Segoe UI" panose="020B0502040204020203" pitchFamily="34" charset="0"/>
                <a:cs typeface="Segoe UI" panose="020B0502040204020203" pitchFamily="34" charset="0"/>
              </a:rPr>
              <a:t>[Sc]</a:t>
            </a:r>
          </a:p>
        </p:txBody>
      </p:sp>
      <p:sp>
        <p:nvSpPr>
          <p:cNvPr id="9" name="TextBox 8">
            <a:extLst>
              <a:ext uri="{FF2B5EF4-FFF2-40B4-BE49-F238E27FC236}">
                <a16:creationId xmlns:a16="http://schemas.microsoft.com/office/drawing/2014/main" id="{03055892-809B-4369-8DC3-837607F92822}"/>
              </a:ext>
            </a:extLst>
          </p:cNvPr>
          <p:cNvSpPr txBox="1"/>
          <p:nvPr/>
        </p:nvSpPr>
        <p:spPr>
          <a:xfrm>
            <a:off x="541683" y="4588001"/>
            <a:ext cx="3485519" cy="276999"/>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a:t>
            </a:r>
            <a:r>
              <a:rPr lang="en-US" sz="1200" dirty="0" err="1">
                <a:latin typeface="Segoe UI" panose="020B0502040204020203" pitchFamily="34" charset="0"/>
                <a:cs typeface="Segoe UI" panose="020B0502040204020203" pitchFamily="34" charset="0"/>
              </a:rPr>
              <a:t>Pillar_Maturity_Description</a:t>
            </a:r>
            <a:r>
              <a:rPr lang="en-US" sz="1200" dirty="0">
                <a:latin typeface="Segoe UI" panose="020B0502040204020203" pitchFamily="34" charset="0"/>
                <a:cs typeface="Segoe UI" panose="020B0502040204020203" pitchFamily="34" charset="0"/>
              </a:rPr>
              <a:t>]</a:t>
            </a:r>
          </a:p>
        </p:txBody>
      </p:sp>
      <p:sp>
        <p:nvSpPr>
          <p:cNvPr id="10" name="TextBox 9">
            <a:extLst>
              <a:ext uri="{FF2B5EF4-FFF2-40B4-BE49-F238E27FC236}">
                <a16:creationId xmlns:a16="http://schemas.microsoft.com/office/drawing/2014/main" id="{0E5A7937-C405-4E1D-A3A8-1BECC411166F}"/>
              </a:ext>
            </a:extLst>
          </p:cNvPr>
          <p:cNvSpPr txBox="1"/>
          <p:nvPr/>
        </p:nvSpPr>
        <p:spPr>
          <a:xfrm>
            <a:off x="4345497" y="1586508"/>
            <a:ext cx="6324159" cy="406265"/>
          </a:xfrm>
          <a:prstGeom prst="rect">
            <a:avLst/>
          </a:prstGeom>
          <a:noFill/>
        </p:spPr>
        <p:txBody>
          <a:bodyPr wrap="square" rtlCol="0">
            <a:spAutoFit/>
          </a:bodyPr>
          <a:lstStyle/>
          <a:p>
            <a:r>
              <a:rPr lang="en-US" sz="2000" b="1">
                <a:latin typeface="Segoe UI" panose="020B0502040204020203" pitchFamily="34" charset="0"/>
                <a:cs typeface="Segoe UI" panose="020B0502040204020203" pitchFamily="34" charset="0"/>
              </a:rPr>
              <a:t>Areas of focus to raise your capability score</a:t>
            </a:r>
            <a:endParaRPr lang="en-US" sz="2000" b="1" dirty="0">
              <a:latin typeface="Segoe UI" panose="020B0502040204020203" pitchFamily="34" charset="0"/>
              <a:cs typeface="Segoe UI" panose="020B0502040204020203" pitchFamily="34" charset="0"/>
            </a:endParaRPr>
          </a:p>
        </p:txBody>
      </p:sp>
      <p:cxnSp>
        <p:nvCxnSpPr>
          <p:cNvPr id="33" name="Straight Connector 32">
            <a:extLst>
              <a:ext uri="{FF2B5EF4-FFF2-40B4-BE49-F238E27FC236}">
                <a16:creationId xmlns:a16="http://schemas.microsoft.com/office/drawing/2014/main" id="{AB75820A-4AB7-4F9E-987C-56F577C895DD}"/>
              </a:ext>
            </a:extLst>
          </p:cNvPr>
          <p:cNvCxnSpPr>
            <a:cxnSpLocks/>
          </p:cNvCxnSpPr>
          <p:nvPr/>
        </p:nvCxnSpPr>
        <p:spPr>
          <a:xfrm>
            <a:off x="383568" y="6370484"/>
            <a:ext cx="11210017" cy="0"/>
          </a:xfrm>
          <a:prstGeom prst="line">
            <a:avLst/>
          </a:prstGeom>
          <a:ln w="6350"/>
        </p:spPr>
        <p:style>
          <a:lnRef idx="1">
            <a:schemeClr val="dk1"/>
          </a:lnRef>
          <a:fillRef idx="0">
            <a:schemeClr val="dk1"/>
          </a:fillRef>
          <a:effectRef idx="0">
            <a:schemeClr val="dk1"/>
          </a:effectRef>
          <a:fontRef idx="minor">
            <a:schemeClr val="tx1"/>
          </a:fontRef>
        </p:style>
      </p:cxnSp>
      <p:pic>
        <p:nvPicPr>
          <p:cNvPr id="2" name="Picture 1" descr="A picture containing drawing&#10;&#10;Description automatically generated">
            <a:extLst>
              <a:ext uri="{FF2B5EF4-FFF2-40B4-BE49-F238E27FC236}">
                <a16:creationId xmlns:a16="http://schemas.microsoft.com/office/drawing/2014/main" id="{FC62FFDF-31E4-4B37-8145-BCD2CD9581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0203" y="6269032"/>
            <a:ext cx="1527613" cy="684687"/>
          </a:xfrm>
          <a:prstGeom prst="rect">
            <a:avLst/>
          </a:prstGeom>
        </p:spPr>
      </p:pic>
      <p:sp>
        <p:nvSpPr>
          <p:cNvPr id="15" name="Rectangle 14">
            <a:extLst>
              <a:ext uri="{FF2B5EF4-FFF2-40B4-BE49-F238E27FC236}">
                <a16:creationId xmlns:a16="http://schemas.microsoft.com/office/drawing/2014/main" id="{A90F76FF-2EB4-4F7B-A2BC-9AC4BADD3D0E}"/>
              </a:ext>
            </a:extLst>
          </p:cNvPr>
          <p:cNvSpPr/>
          <p:nvPr/>
        </p:nvSpPr>
        <p:spPr>
          <a:xfrm>
            <a:off x="697706" y="3364708"/>
            <a:ext cx="1047750" cy="8076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a:extLst>
              <a:ext uri="{FF2B5EF4-FFF2-40B4-BE49-F238E27FC236}">
                <a16:creationId xmlns:a16="http://schemas.microsoft.com/office/drawing/2014/main" id="{6B900603-4563-4EE8-88E5-CF41A9E3D314}"/>
              </a:ext>
            </a:extLst>
          </p:cNvPr>
          <p:cNvSpPr/>
          <p:nvPr/>
        </p:nvSpPr>
        <p:spPr>
          <a:xfrm>
            <a:off x="1758185" y="3365848"/>
            <a:ext cx="1047750" cy="8076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a:extLst>
              <a:ext uri="{FF2B5EF4-FFF2-40B4-BE49-F238E27FC236}">
                <a16:creationId xmlns:a16="http://schemas.microsoft.com/office/drawing/2014/main" id="{40179111-8EC3-41D6-9524-11F6E57B6BC4}"/>
              </a:ext>
            </a:extLst>
          </p:cNvPr>
          <p:cNvSpPr/>
          <p:nvPr/>
        </p:nvSpPr>
        <p:spPr>
          <a:xfrm>
            <a:off x="2817323" y="3365945"/>
            <a:ext cx="1047750" cy="80767"/>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3" name="Straight Connector 22">
            <a:extLst>
              <a:ext uri="{FF2B5EF4-FFF2-40B4-BE49-F238E27FC236}">
                <a16:creationId xmlns:a16="http://schemas.microsoft.com/office/drawing/2014/main" id="{AB43E8F0-8C3C-4F1E-919E-E1ECE342E8DE}"/>
              </a:ext>
            </a:extLst>
          </p:cNvPr>
          <p:cNvCxnSpPr>
            <a:cxnSpLocks/>
          </p:cNvCxnSpPr>
          <p:nvPr/>
        </p:nvCxnSpPr>
        <p:spPr>
          <a:xfrm>
            <a:off x="736692" y="3313996"/>
            <a:ext cx="0" cy="16262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8" name="Table 28">
            <a:extLst>
              <a:ext uri="{FF2B5EF4-FFF2-40B4-BE49-F238E27FC236}">
                <a16:creationId xmlns:a16="http://schemas.microsoft.com/office/drawing/2014/main" id="{DF4E3A34-F519-48B0-93A5-6358AEB67186}"/>
              </a:ext>
            </a:extLst>
          </p:cNvPr>
          <p:cNvGraphicFramePr>
            <a:graphicFrameLocks noGrp="1"/>
          </p:cNvGraphicFramePr>
          <p:nvPr>
            <p:extLst>
              <p:ext uri="{D42A27DB-BD31-4B8C-83A1-F6EECF244321}">
                <p14:modId xmlns:p14="http://schemas.microsoft.com/office/powerpoint/2010/main" val="702197537"/>
              </p:ext>
            </p:extLst>
          </p:nvPr>
        </p:nvGraphicFramePr>
        <p:xfrm>
          <a:off x="697705" y="3105072"/>
          <a:ext cx="3167368" cy="213360"/>
        </p:xfrm>
        <a:graphic>
          <a:graphicData uri="http://schemas.openxmlformats.org/drawingml/2006/table">
            <a:tbl>
              <a:tblPr firstRow="1" bandRow="1">
                <a:effectLst/>
                <a:tableStyleId>{5C22544A-7EE6-4342-B048-85BDC9FD1C3A}</a:tableStyleId>
              </a:tblPr>
              <a:tblGrid>
                <a:gridCol w="1058069">
                  <a:extLst>
                    <a:ext uri="{9D8B030D-6E8A-4147-A177-3AD203B41FA5}">
                      <a16:colId xmlns:a16="http://schemas.microsoft.com/office/drawing/2014/main" val="444279859"/>
                    </a:ext>
                  </a:extLst>
                </a:gridCol>
                <a:gridCol w="1054100">
                  <a:extLst>
                    <a:ext uri="{9D8B030D-6E8A-4147-A177-3AD203B41FA5}">
                      <a16:colId xmlns:a16="http://schemas.microsoft.com/office/drawing/2014/main" val="4264896445"/>
                    </a:ext>
                  </a:extLst>
                </a:gridCol>
                <a:gridCol w="1055199">
                  <a:extLst>
                    <a:ext uri="{9D8B030D-6E8A-4147-A177-3AD203B41FA5}">
                      <a16:colId xmlns:a16="http://schemas.microsoft.com/office/drawing/2014/main" val="1697782480"/>
                    </a:ext>
                  </a:extLst>
                </a:gridCol>
              </a:tblGrid>
              <a:tr h="187595">
                <a:tc>
                  <a:txBody>
                    <a:bodyPr/>
                    <a:lstStyle/>
                    <a:p>
                      <a:r>
                        <a:rPr lang="en-US" sz="800" dirty="0">
                          <a:solidFill>
                            <a:schemeClr val="tx1"/>
                          </a:solidFill>
                        </a:rPr>
                        <a:t>Critical (0-33)</a:t>
                      </a:r>
                      <a:endParaRPr lang="en-AU" sz="8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800" dirty="0">
                          <a:solidFill>
                            <a:schemeClr val="tx1"/>
                          </a:solidFill>
                        </a:rPr>
                        <a:t>Moderate (34-66)</a:t>
                      </a:r>
                      <a:endParaRPr lang="en-AU" sz="8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800" dirty="0">
                          <a:solidFill>
                            <a:schemeClr val="tx1"/>
                          </a:solidFill>
                        </a:rPr>
                        <a:t>Excellent (67-100)</a:t>
                      </a:r>
                      <a:endParaRPr lang="en-AU" sz="8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2734065"/>
                  </a:ext>
                </a:extLst>
              </a:tr>
            </a:tbl>
          </a:graphicData>
        </a:graphic>
      </p:graphicFrame>
      <p:sp>
        <p:nvSpPr>
          <p:cNvPr id="16" name="TextBox 15">
            <a:extLst>
              <a:ext uri="{FF2B5EF4-FFF2-40B4-BE49-F238E27FC236}">
                <a16:creationId xmlns:a16="http://schemas.microsoft.com/office/drawing/2014/main" id="{8FAEC4C6-4999-49FA-9A20-D5286ACF228D}"/>
              </a:ext>
            </a:extLst>
          </p:cNvPr>
          <p:cNvSpPr txBox="1"/>
          <p:nvPr/>
        </p:nvSpPr>
        <p:spPr>
          <a:xfrm>
            <a:off x="5379784" y="2206196"/>
            <a:ext cx="64815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[S1]</a:t>
            </a:r>
          </a:p>
        </p:txBody>
      </p:sp>
      <p:sp>
        <p:nvSpPr>
          <p:cNvPr id="18" name="TextBox 17">
            <a:extLst>
              <a:ext uri="{FF2B5EF4-FFF2-40B4-BE49-F238E27FC236}">
                <a16:creationId xmlns:a16="http://schemas.microsoft.com/office/drawing/2014/main" id="{534C3077-CDBF-4AF7-9BDC-213801286609}"/>
              </a:ext>
            </a:extLst>
          </p:cNvPr>
          <p:cNvSpPr txBox="1"/>
          <p:nvPr/>
        </p:nvSpPr>
        <p:spPr>
          <a:xfrm>
            <a:off x="6038856" y="2201381"/>
            <a:ext cx="476595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[Domain_1]</a:t>
            </a:r>
          </a:p>
        </p:txBody>
      </p:sp>
      <p:pic>
        <p:nvPicPr>
          <p:cNvPr id="20" name="Picture 19" descr="AltText:FocusAreaScore0">
            <a:extLst>
              <a:ext uri="{FF2B5EF4-FFF2-40B4-BE49-F238E27FC236}">
                <a16:creationId xmlns:a16="http://schemas.microsoft.com/office/drawing/2014/main" id="{89181935-928F-4933-BA6F-EC5DD1349DE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02034" y="2240736"/>
            <a:ext cx="448073" cy="340281"/>
          </a:xfrm>
          <a:prstGeom prst="rect">
            <a:avLst/>
          </a:prstGeom>
        </p:spPr>
      </p:pic>
      <p:sp>
        <p:nvSpPr>
          <p:cNvPr id="22" name="TextBox 21">
            <a:extLst>
              <a:ext uri="{FF2B5EF4-FFF2-40B4-BE49-F238E27FC236}">
                <a16:creationId xmlns:a16="http://schemas.microsoft.com/office/drawing/2014/main" id="{26EC3D75-A7AA-419E-954A-541DBD940CE3}"/>
              </a:ext>
            </a:extLst>
          </p:cNvPr>
          <p:cNvSpPr txBox="1"/>
          <p:nvPr/>
        </p:nvSpPr>
        <p:spPr>
          <a:xfrm>
            <a:off x="5379784" y="2729385"/>
            <a:ext cx="64815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[S2]</a:t>
            </a:r>
          </a:p>
        </p:txBody>
      </p:sp>
      <p:sp>
        <p:nvSpPr>
          <p:cNvPr id="25" name="TextBox 24">
            <a:extLst>
              <a:ext uri="{FF2B5EF4-FFF2-40B4-BE49-F238E27FC236}">
                <a16:creationId xmlns:a16="http://schemas.microsoft.com/office/drawing/2014/main" id="{92D996AE-5E09-476E-81FB-22FA58980C80}"/>
              </a:ext>
            </a:extLst>
          </p:cNvPr>
          <p:cNvSpPr txBox="1"/>
          <p:nvPr/>
        </p:nvSpPr>
        <p:spPr>
          <a:xfrm>
            <a:off x="6038856" y="2724570"/>
            <a:ext cx="476595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a:t>
            </a:r>
            <a:r>
              <a:rPr lang="en-US">
                <a:latin typeface="Segoe UI" panose="020B0502040204020203" pitchFamily="34" charset="0"/>
                <a:cs typeface="Segoe UI" panose="020B0502040204020203" pitchFamily="34" charset="0"/>
              </a:rPr>
              <a:t>Domain_2]</a:t>
            </a:r>
            <a:endParaRPr lang="en-US" dirty="0">
              <a:latin typeface="Segoe UI" panose="020B0502040204020203" pitchFamily="34" charset="0"/>
              <a:cs typeface="Segoe UI" panose="020B0502040204020203" pitchFamily="34" charset="0"/>
            </a:endParaRPr>
          </a:p>
        </p:txBody>
      </p:sp>
      <p:pic>
        <p:nvPicPr>
          <p:cNvPr id="26" name="Picture 25" descr="AltText:FocusAreaScore0">
            <a:extLst>
              <a:ext uri="{FF2B5EF4-FFF2-40B4-BE49-F238E27FC236}">
                <a16:creationId xmlns:a16="http://schemas.microsoft.com/office/drawing/2014/main" id="{84584DBA-19CF-4346-8079-46C03DD9E73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02034" y="2763925"/>
            <a:ext cx="448073" cy="340281"/>
          </a:xfrm>
          <a:prstGeom prst="rect">
            <a:avLst/>
          </a:prstGeom>
        </p:spPr>
      </p:pic>
      <p:sp>
        <p:nvSpPr>
          <p:cNvPr id="41" name="TextBox 40">
            <a:extLst>
              <a:ext uri="{FF2B5EF4-FFF2-40B4-BE49-F238E27FC236}">
                <a16:creationId xmlns:a16="http://schemas.microsoft.com/office/drawing/2014/main" id="{5F718C7C-8E6C-4F1F-880F-BE556A2A4FA1}"/>
              </a:ext>
            </a:extLst>
          </p:cNvPr>
          <p:cNvSpPr txBox="1"/>
          <p:nvPr/>
        </p:nvSpPr>
        <p:spPr>
          <a:xfrm>
            <a:off x="5379784" y="3246736"/>
            <a:ext cx="64815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[S3]</a:t>
            </a:r>
          </a:p>
        </p:txBody>
      </p:sp>
      <p:sp>
        <p:nvSpPr>
          <p:cNvPr id="43" name="TextBox 42">
            <a:extLst>
              <a:ext uri="{FF2B5EF4-FFF2-40B4-BE49-F238E27FC236}">
                <a16:creationId xmlns:a16="http://schemas.microsoft.com/office/drawing/2014/main" id="{9A0E3318-F6C4-42EA-8925-F6A87532565D}"/>
              </a:ext>
            </a:extLst>
          </p:cNvPr>
          <p:cNvSpPr txBox="1"/>
          <p:nvPr/>
        </p:nvSpPr>
        <p:spPr>
          <a:xfrm>
            <a:off x="6038856" y="3241921"/>
            <a:ext cx="476595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[Domain_3]</a:t>
            </a:r>
          </a:p>
        </p:txBody>
      </p:sp>
      <p:pic>
        <p:nvPicPr>
          <p:cNvPr id="45" name="Picture 44" descr="AltText:FocusAreaScore0">
            <a:extLst>
              <a:ext uri="{FF2B5EF4-FFF2-40B4-BE49-F238E27FC236}">
                <a16:creationId xmlns:a16="http://schemas.microsoft.com/office/drawing/2014/main" id="{B53BF202-0EE5-4181-AD0E-37FC0C5136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02034" y="3281276"/>
            <a:ext cx="448073" cy="340281"/>
          </a:xfrm>
          <a:prstGeom prst="rect">
            <a:avLst/>
          </a:prstGeom>
        </p:spPr>
      </p:pic>
      <p:sp>
        <p:nvSpPr>
          <p:cNvPr id="47" name="TextBox 46">
            <a:extLst>
              <a:ext uri="{FF2B5EF4-FFF2-40B4-BE49-F238E27FC236}">
                <a16:creationId xmlns:a16="http://schemas.microsoft.com/office/drawing/2014/main" id="{97A63E6B-1073-45D8-81B7-6FB833A473A3}"/>
              </a:ext>
            </a:extLst>
          </p:cNvPr>
          <p:cNvSpPr txBox="1"/>
          <p:nvPr/>
        </p:nvSpPr>
        <p:spPr>
          <a:xfrm>
            <a:off x="5379784" y="3764988"/>
            <a:ext cx="64815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[S4]</a:t>
            </a:r>
          </a:p>
        </p:txBody>
      </p:sp>
      <p:sp>
        <p:nvSpPr>
          <p:cNvPr id="49" name="TextBox 48">
            <a:extLst>
              <a:ext uri="{FF2B5EF4-FFF2-40B4-BE49-F238E27FC236}">
                <a16:creationId xmlns:a16="http://schemas.microsoft.com/office/drawing/2014/main" id="{D8B9A33B-ADD7-4791-8FF2-6D7E50EF2C36}"/>
              </a:ext>
            </a:extLst>
          </p:cNvPr>
          <p:cNvSpPr txBox="1"/>
          <p:nvPr/>
        </p:nvSpPr>
        <p:spPr>
          <a:xfrm>
            <a:off x="6038856" y="3760173"/>
            <a:ext cx="476595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[Domain_4]</a:t>
            </a:r>
          </a:p>
        </p:txBody>
      </p:sp>
      <p:pic>
        <p:nvPicPr>
          <p:cNvPr id="51" name="Picture 50" descr="AltText:FocusAreaScore0">
            <a:extLst>
              <a:ext uri="{FF2B5EF4-FFF2-40B4-BE49-F238E27FC236}">
                <a16:creationId xmlns:a16="http://schemas.microsoft.com/office/drawing/2014/main" id="{879EF4F3-5DB6-49E5-99DA-24390DB4FF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02034" y="3799528"/>
            <a:ext cx="448073" cy="340281"/>
          </a:xfrm>
          <a:prstGeom prst="rect">
            <a:avLst/>
          </a:prstGeom>
        </p:spPr>
      </p:pic>
      <p:sp>
        <p:nvSpPr>
          <p:cNvPr id="53" name="TextBox 52">
            <a:extLst>
              <a:ext uri="{FF2B5EF4-FFF2-40B4-BE49-F238E27FC236}">
                <a16:creationId xmlns:a16="http://schemas.microsoft.com/office/drawing/2014/main" id="{DE4F2781-57BF-400E-9776-D0CB596ECA76}"/>
              </a:ext>
            </a:extLst>
          </p:cNvPr>
          <p:cNvSpPr txBox="1"/>
          <p:nvPr/>
        </p:nvSpPr>
        <p:spPr>
          <a:xfrm>
            <a:off x="5379784" y="4281799"/>
            <a:ext cx="64815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[S5]</a:t>
            </a:r>
          </a:p>
        </p:txBody>
      </p:sp>
      <p:sp>
        <p:nvSpPr>
          <p:cNvPr id="55" name="TextBox 54">
            <a:extLst>
              <a:ext uri="{FF2B5EF4-FFF2-40B4-BE49-F238E27FC236}">
                <a16:creationId xmlns:a16="http://schemas.microsoft.com/office/drawing/2014/main" id="{89E44410-8F83-483F-AF65-068A8FA9E76C}"/>
              </a:ext>
            </a:extLst>
          </p:cNvPr>
          <p:cNvSpPr txBox="1"/>
          <p:nvPr/>
        </p:nvSpPr>
        <p:spPr>
          <a:xfrm>
            <a:off x="6038856" y="4276984"/>
            <a:ext cx="476595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[Domain_5]</a:t>
            </a:r>
          </a:p>
        </p:txBody>
      </p:sp>
      <p:pic>
        <p:nvPicPr>
          <p:cNvPr id="57" name="Picture 56" descr="AltText:FocusAreaScore0">
            <a:extLst>
              <a:ext uri="{FF2B5EF4-FFF2-40B4-BE49-F238E27FC236}">
                <a16:creationId xmlns:a16="http://schemas.microsoft.com/office/drawing/2014/main" id="{F2CA0EDE-1458-4000-B0D0-FAE6E29232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02034" y="4316339"/>
            <a:ext cx="448073" cy="340281"/>
          </a:xfrm>
          <a:prstGeom prst="rect">
            <a:avLst/>
          </a:prstGeom>
        </p:spPr>
      </p:pic>
      <p:sp>
        <p:nvSpPr>
          <p:cNvPr id="59" name="TextBox 58">
            <a:extLst>
              <a:ext uri="{FF2B5EF4-FFF2-40B4-BE49-F238E27FC236}">
                <a16:creationId xmlns:a16="http://schemas.microsoft.com/office/drawing/2014/main" id="{91C29F1C-4489-4EBD-A4B7-A32D7A563807}"/>
              </a:ext>
            </a:extLst>
          </p:cNvPr>
          <p:cNvSpPr txBox="1"/>
          <p:nvPr/>
        </p:nvSpPr>
        <p:spPr>
          <a:xfrm>
            <a:off x="5379784" y="4825327"/>
            <a:ext cx="64815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[S6]</a:t>
            </a:r>
          </a:p>
        </p:txBody>
      </p:sp>
      <p:sp>
        <p:nvSpPr>
          <p:cNvPr id="61" name="TextBox 60">
            <a:extLst>
              <a:ext uri="{FF2B5EF4-FFF2-40B4-BE49-F238E27FC236}">
                <a16:creationId xmlns:a16="http://schemas.microsoft.com/office/drawing/2014/main" id="{89C2434E-16C4-48B5-AA76-0F387E7C12B5}"/>
              </a:ext>
            </a:extLst>
          </p:cNvPr>
          <p:cNvSpPr txBox="1"/>
          <p:nvPr/>
        </p:nvSpPr>
        <p:spPr>
          <a:xfrm>
            <a:off x="6038856" y="4820512"/>
            <a:ext cx="476595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a:t>
            </a:r>
            <a:r>
              <a:rPr lang="en-US">
                <a:latin typeface="Segoe UI" panose="020B0502040204020203" pitchFamily="34" charset="0"/>
                <a:cs typeface="Segoe UI" panose="020B0502040204020203" pitchFamily="34" charset="0"/>
              </a:rPr>
              <a:t>Domain_6]</a:t>
            </a:r>
            <a:endParaRPr lang="en-US" dirty="0">
              <a:latin typeface="Segoe UI" panose="020B0502040204020203" pitchFamily="34" charset="0"/>
              <a:cs typeface="Segoe UI" panose="020B0502040204020203" pitchFamily="34" charset="0"/>
            </a:endParaRPr>
          </a:p>
        </p:txBody>
      </p:sp>
      <p:pic>
        <p:nvPicPr>
          <p:cNvPr id="63" name="Picture 62" descr="AltText:FocusAreaScore0">
            <a:extLst>
              <a:ext uri="{FF2B5EF4-FFF2-40B4-BE49-F238E27FC236}">
                <a16:creationId xmlns:a16="http://schemas.microsoft.com/office/drawing/2014/main" id="{2E6876F7-D800-44D1-BE73-6CB286E0788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02034" y="4859867"/>
            <a:ext cx="448073" cy="340281"/>
          </a:xfrm>
          <a:prstGeom prst="rect">
            <a:avLst/>
          </a:prstGeom>
        </p:spPr>
      </p:pic>
      <p:sp>
        <p:nvSpPr>
          <p:cNvPr id="3" name="TextBox 2">
            <a:extLst>
              <a:ext uri="{FF2B5EF4-FFF2-40B4-BE49-F238E27FC236}">
                <a16:creationId xmlns:a16="http://schemas.microsoft.com/office/drawing/2014/main" id="{02A2312C-B6C0-45C8-BA07-32B020802FF8}"/>
              </a:ext>
            </a:extLst>
          </p:cNvPr>
          <p:cNvSpPr txBox="1"/>
          <p:nvPr/>
        </p:nvSpPr>
        <p:spPr>
          <a:xfrm>
            <a:off x="5379784" y="5350000"/>
            <a:ext cx="64815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[S7]</a:t>
            </a:r>
          </a:p>
        </p:txBody>
      </p:sp>
      <p:sp>
        <p:nvSpPr>
          <p:cNvPr id="5" name="TextBox 4">
            <a:extLst>
              <a:ext uri="{FF2B5EF4-FFF2-40B4-BE49-F238E27FC236}">
                <a16:creationId xmlns:a16="http://schemas.microsoft.com/office/drawing/2014/main" id="{449B3142-8E14-463C-9568-B853FC4E00D8}"/>
              </a:ext>
            </a:extLst>
          </p:cNvPr>
          <p:cNvSpPr txBox="1"/>
          <p:nvPr/>
        </p:nvSpPr>
        <p:spPr>
          <a:xfrm>
            <a:off x="6038856" y="5345185"/>
            <a:ext cx="476595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a:t>
            </a:r>
            <a:r>
              <a:rPr lang="en-US">
                <a:latin typeface="Segoe UI" panose="020B0502040204020203" pitchFamily="34" charset="0"/>
                <a:cs typeface="Segoe UI" panose="020B0502040204020203" pitchFamily="34" charset="0"/>
              </a:rPr>
              <a:t>Domain_7]</a:t>
            </a:r>
            <a:endParaRPr lang="en-US" dirty="0">
              <a:latin typeface="Segoe UI" panose="020B0502040204020203" pitchFamily="34" charset="0"/>
              <a:cs typeface="Segoe UI" panose="020B0502040204020203" pitchFamily="34" charset="0"/>
            </a:endParaRPr>
          </a:p>
        </p:txBody>
      </p:sp>
      <p:pic>
        <p:nvPicPr>
          <p:cNvPr id="11" name="Picture 10" descr="AltText:FocusAreaScore0">
            <a:extLst>
              <a:ext uri="{FF2B5EF4-FFF2-40B4-BE49-F238E27FC236}">
                <a16:creationId xmlns:a16="http://schemas.microsoft.com/office/drawing/2014/main" id="{1EBA8035-212B-480B-8B1E-860C89CA3DA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02034" y="5384540"/>
            <a:ext cx="448073" cy="340281"/>
          </a:xfrm>
          <a:prstGeom prst="rect">
            <a:avLst/>
          </a:prstGeom>
        </p:spPr>
      </p:pic>
      <p:sp>
        <p:nvSpPr>
          <p:cNvPr id="12" name="TextBox 11">
            <a:extLst>
              <a:ext uri="{FF2B5EF4-FFF2-40B4-BE49-F238E27FC236}">
                <a16:creationId xmlns:a16="http://schemas.microsoft.com/office/drawing/2014/main" id="{BF878C93-8775-4329-AC41-FB6E5F1F9E5D}"/>
              </a:ext>
            </a:extLst>
          </p:cNvPr>
          <p:cNvSpPr txBox="1"/>
          <p:nvPr/>
        </p:nvSpPr>
        <p:spPr>
          <a:xfrm>
            <a:off x="5379784" y="5820784"/>
            <a:ext cx="64815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[S8]</a:t>
            </a:r>
          </a:p>
        </p:txBody>
      </p:sp>
      <p:sp>
        <p:nvSpPr>
          <p:cNvPr id="13" name="TextBox 12">
            <a:extLst>
              <a:ext uri="{FF2B5EF4-FFF2-40B4-BE49-F238E27FC236}">
                <a16:creationId xmlns:a16="http://schemas.microsoft.com/office/drawing/2014/main" id="{DEACA864-3795-4B65-93F0-66CF1A79BB5F}"/>
              </a:ext>
            </a:extLst>
          </p:cNvPr>
          <p:cNvSpPr txBox="1"/>
          <p:nvPr/>
        </p:nvSpPr>
        <p:spPr>
          <a:xfrm>
            <a:off x="6038856" y="5815969"/>
            <a:ext cx="476595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a:t>
            </a:r>
            <a:r>
              <a:rPr lang="en-US">
                <a:latin typeface="Segoe UI" panose="020B0502040204020203" pitchFamily="34" charset="0"/>
                <a:cs typeface="Segoe UI" panose="020B0502040204020203" pitchFamily="34" charset="0"/>
              </a:rPr>
              <a:t>Domain_8]</a:t>
            </a:r>
            <a:endParaRPr lang="en-US" dirty="0">
              <a:latin typeface="Segoe UI" panose="020B0502040204020203" pitchFamily="34" charset="0"/>
              <a:cs typeface="Segoe UI" panose="020B0502040204020203" pitchFamily="34" charset="0"/>
            </a:endParaRPr>
          </a:p>
        </p:txBody>
      </p:sp>
      <p:pic>
        <p:nvPicPr>
          <p:cNvPr id="14" name="Picture 13" descr="AltText:FocusAreaScore0">
            <a:extLst>
              <a:ext uri="{FF2B5EF4-FFF2-40B4-BE49-F238E27FC236}">
                <a16:creationId xmlns:a16="http://schemas.microsoft.com/office/drawing/2014/main" id="{296B9A7F-40EE-4F45-9BD3-33136A53C4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02034" y="5855324"/>
            <a:ext cx="448073" cy="340281"/>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58794FA3-F49D-421A-A084-08CB394733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9322" y="7305265"/>
            <a:ext cx="446500" cy="342000"/>
          </a:xfrm>
          <a:prstGeom prst="rect">
            <a:avLst/>
          </a:prstGeom>
        </p:spPr>
      </p:pic>
      <p:pic>
        <p:nvPicPr>
          <p:cNvPr id="30" name="Picture 29" descr="Icon&#10;&#10;Description automatically generated">
            <a:extLst>
              <a:ext uri="{FF2B5EF4-FFF2-40B4-BE49-F238E27FC236}">
                <a16:creationId xmlns:a16="http://schemas.microsoft.com/office/drawing/2014/main" id="{319DFA20-D6C6-47D3-BF84-47473FE5F3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1798" y="7308021"/>
            <a:ext cx="446500" cy="342000"/>
          </a:xfrm>
          <a:prstGeom prst="rect">
            <a:avLst/>
          </a:prstGeom>
        </p:spPr>
      </p:pic>
      <p:pic>
        <p:nvPicPr>
          <p:cNvPr id="27" name="Picture 26" descr="Icon&#10;&#10;Description automatically generated">
            <a:extLst>
              <a:ext uri="{FF2B5EF4-FFF2-40B4-BE49-F238E27FC236}">
                <a16:creationId xmlns:a16="http://schemas.microsoft.com/office/drawing/2014/main" id="{5B432997-6AE9-4175-8840-776C13766D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4274" y="7331944"/>
            <a:ext cx="446500" cy="342000"/>
          </a:xfrm>
          <a:prstGeom prst="rect">
            <a:avLst/>
          </a:prstGeom>
        </p:spPr>
      </p:pic>
    </p:spTree>
    <p:extLst>
      <p:ext uri="{BB962C8B-B14F-4D97-AF65-F5344CB8AC3E}">
        <p14:creationId xmlns:p14="http://schemas.microsoft.com/office/powerpoint/2010/main" val="278424203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41.1"/>
</p:tagLst>
</file>

<file path=ppt/tags/tag2.xml><?xml version="1.0" encoding="utf-8"?>
<p:tagLst xmlns:a="http://schemas.openxmlformats.org/drawingml/2006/main" xmlns:r="http://schemas.openxmlformats.org/officeDocument/2006/relationships" xmlns:p="http://schemas.openxmlformats.org/presentationml/2006/main">
  <p:tag name="TIMING" val="|16.6"/>
</p:tagLst>
</file>

<file path=ppt/tags/tag3.xml><?xml version="1.0" encoding="utf-8"?>
<p:tagLst xmlns:a="http://schemas.openxmlformats.org/drawingml/2006/main" xmlns:r="http://schemas.openxmlformats.org/officeDocument/2006/relationships" xmlns:p="http://schemas.openxmlformats.org/presentationml/2006/main">
  <p:tag name="TIMING" val="|4.8|21.4|2.3|0.5|0.5|0.4"/>
</p:tagLst>
</file>

<file path=ppt/tags/tag4.xml><?xml version="1.0" encoding="utf-8"?>
<p:tagLst xmlns:a="http://schemas.openxmlformats.org/drawingml/2006/main" xmlns:r="http://schemas.openxmlformats.org/officeDocument/2006/relationships" xmlns:p="http://schemas.openxmlformats.org/presentationml/2006/main">
  <p:tag name="TIMING" val="|2.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Inspire_Digital_Event_WAF.potx  -  Recovered" id="{6ACA0D1D-AF9E-4787-8DB0-DEB3C7C0FF4E}" vid="{37C2AF9B-7226-4058-B07A-D2C2EDA278A2}"/>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Inspire_Digital_Event_WAF.potx  -  Recovered" id="{6ACA0D1D-AF9E-4787-8DB0-DEB3C7C0FF4E}" vid="{E41D71D2-B76B-4040-8D2A-B4B671249196}"/>
    </a:ext>
  </a:extLst>
</a:theme>
</file>

<file path=ppt/theme/theme5.xml><?xml version="1.0" encoding="utf-8"?>
<a:theme xmlns:a="http://schemas.openxmlformats.org/drawingml/2006/main" name="1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_PPT_Template_Dec19" id="{973D19F8-91DF-484E-969C-26A9D0CB46A1}" vid="{6B18B1B3-E5CD-B74A-9873-1E35DCADF202}"/>
    </a:ext>
  </a:extLst>
</a:theme>
</file>

<file path=ppt/theme/theme6.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_PPT_Template_Dec19" id="{973D19F8-91DF-484E-969C-26A9D0CB46A1}" vid="{6B18B1B3-E5CD-B74A-9873-1E35DCADF202}"/>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ead_x0020_Signoff xmlns="cea7764e-6bf9-427d-be15-e74097e0a61c">false</Lead_x0020_Signoff>
    <Title_x0020_URL xmlns="cea7764e-6bf9-427d-be15-e74097e0a61c">
      <Url xsi:nil="true"/>
      <Description xsi:nil="true"/>
    </Title_x0020_URL>
    <Title_x0020_ID xmlns="cea7764e-6bf9-427d-be15-e74097e0a61c" xsi:nil="true"/>
    <Sign_x002d_off_x0020_status xmlns="cea7764e-6bf9-427d-be15-e74097e0a61c" xsi:nil="true"/>
    <_ip_UnifiedCompliancePolicyUIAction xmlns="http://schemas.microsoft.com/sharepoint/v3" xsi:nil="true"/>
    <Comments xmlns="cea7764e-6bf9-427d-be15-e74097e0a61c" xsi:nil="true"/>
    <_ip_UnifiedCompliancePolicyProperties xmlns="http://schemas.microsoft.com/sharepoint/v3" xsi:nil="true"/>
    <_Flow_SignoffStatus xmlns="cea7764e-6bf9-427d-be15-e74097e0a61c" xsi:nil="true"/>
    <Mail_x0020_Sent xmlns="cea7764e-6bf9-427d-be15-e74097e0a61c">false</Mail_x0020_Sent>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9A62E282DDA434E979CD3E03185182E" ma:contentTypeVersion="23" ma:contentTypeDescription="Create a new document." ma:contentTypeScope="" ma:versionID="25e0202e920ae1caa2ed48d7e06d7f07">
  <xsd:schema xmlns:xsd="http://www.w3.org/2001/XMLSchema" xmlns:xs="http://www.w3.org/2001/XMLSchema" xmlns:p="http://schemas.microsoft.com/office/2006/metadata/properties" xmlns:ns1="http://schemas.microsoft.com/sharepoint/v3" xmlns:ns2="cea7764e-6bf9-427d-be15-e74097e0a61c" xmlns:ns3="fb9ea31f-0ab8-44ff-80d1-5777f6d9d945" targetNamespace="http://schemas.microsoft.com/office/2006/metadata/properties" ma:root="true" ma:fieldsID="72871e016597b6247a6da5776c2b5398" ns1:_="" ns2:_="" ns3:_="">
    <xsd:import namespace="http://schemas.microsoft.com/sharepoint/v3"/>
    <xsd:import namespace="cea7764e-6bf9-427d-be15-e74097e0a61c"/>
    <xsd:import namespace="fb9ea31f-0ab8-44ff-80d1-5777f6d9d945"/>
    <xsd:element name="properties">
      <xsd:complexType>
        <xsd:sequence>
          <xsd:element name="documentManagement">
            <xsd:complexType>
              <xsd:all>
                <xsd:element ref="ns2:Title_x0020_ID" minOccurs="0"/>
                <xsd:element ref="ns2:Title_x0020_URL" minOccurs="0"/>
                <xsd:element ref="ns2:Comments" minOccurs="0"/>
                <xsd:element ref="ns2:Sign_x002d_off_x0020_status" minOccurs="0"/>
                <xsd:element ref="ns2:Mail_x0020_Sent"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_Flow_SignoffStatus" minOccurs="0"/>
                <xsd:element ref="ns2:MediaServiceDateTaken" minOccurs="0"/>
                <xsd:element ref="ns2:Lead_x0020_Signoff"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ma:readOnly="false">
      <xsd:simpleType>
        <xsd:restriction base="dms:Note"/>
      </xsd:simpleType>
    </xsd:element>
    <xsd:element name="_ip_UnifiedCompliancePolicyUIAction" ma:index="24"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ea7764e-6bf9-427d-be15-e74097e0a61c" elementFormDefault="qualified">
    <xsd:import namespace="http://schemas.microsoft.com/office/2006/documentManagement/types"/>
    <xsd:import namespace="http://schemas.microsoft.com/office/infopath/2007/PartnerControls"/>
    <xsd:element name="Title_x0020_ID" ma:index="2" nillable="true" ma:displayName="Title ID" ma:internalName="Title_x0020_ID" ma:readOnly="false">
      <xsd:simpleType>
        <xsd:restriction base="dms:Number"/>
      </xsd:simpleType>
    </xsd:element>
    <xsd:element name="Title_x0020_URL" ma:index="3" nillable="true" ma:displayName="Title URL" ma:format="Hyperlink" ma:internalName="Title_x0020_URL"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mments" ma:index="4" nillable="true" ma:displayName="Comments" ma:internalName="Comments" ma:readOnly="false">
      <xsd:simpleType>
        <xsd:restriction base="dms:Note">
          <xsd:maxLength value="255"/>
        </xsd:restriction>
      </xsd:simpleType>
    </xsd:element>
    <xsd:element name="Sign_x002d_off_x0020_status" ma:index="5" nillable="true" ma:displayName="Sign-off status" ma:format="Dropdown" ma:internalName="Sign_x002d_off_x0020_status" ma:readOnly="false">
      <xsd:simpleType>
        <xsd:restriction base="dms:Choice">
          <xsd:enumeration value="Approve"/>
          <xsd:enumeration value="Approved with Comments"/>
          <xsd:enumeration value="Rejected with Comments"/>
        </xsd:restriction>
      </xsd:simpleType>
    </xsd:element>
    <xsd:element name="Mail_x0020_Sent" ma:index="6" nillable="true" ma:displayName="Mail Sent" ma:default="0" ma:internalName="Mail_x0020_Sent" ma:readOnly="false">
      <xsd:simpleType>
        <xsd:restriction base="dms:Boolea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MediaServiceAutoTags" ma:index="19" nillable="true" ma:displayName="Tags" ma:hidden="true" ma:internalName="MediaServiceAutoTags"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hidden="true" ma:internalName="MediaServiceOCR" ma:readOnly="true">
      <xsd:simpleType>
        <xsd:restriction base="dms:Note"/>
      </xsd:simpleType>
    </xsd:element>
    <xsd:element name="_Flow_SignoffStatus" ma:index="25" nillable="true" ma:displayName="Sign-off status" ma:hidden="true" ma:internalName="Sign_x002d_off_x0020_status0" ma:readOnly="false">
      <xsd:simpleType>
        <xsd:restriction base="dms:Text"/>
      </xsd:simpleType>
    </xsd:element>
    <xsd:element name="MediaServiceDateTaken" ma:index="26" nillable="true" ma:displayName="MediaServiceDateTaken" ma:hidden="true" ma:internalName="MediaServiceDateTaken" ma:readOnly="true">
      <xsd:simpleType>
        <xsd:restriction base="dms:Text"/>
      </xsd:simpleType>
    </xsd:element>
    <xsd:element name="Lead_x0020_Signoff" ma:index="27" nillable="true" ma:displayName="Lead Signoff" ma:default="0" ma:internalName="Lead_x0020_Signoff">
      <xsd:simpleType>
        <xsd:restriction base="dms:Boolean"/>
      </xsd:simpleType>
    </xsd:element>
    <xsd:element name="MediaServiceLocation" ma:index="28" nillable="true" ma:displayName="Location" ma:internalName="MediaServiceLocation" ma:readOnly="true">
      <xsd:simpleType>
        <xsd:restriction base="dms:Text"/>
      </xsd:simpleType>
    </xsd:element>
    <xsd:element name="MediaLengthInSeconds" ma:index="2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b9ea31f-0ab8-44ff-80d1-5777f6d9d945" elementFormDefault="qualified">
    <xsd:import namespace="http://schemas.microsoft.com/office/2006/documentManagement/types"/>
    <xsd:import namespace="http://schemas.microsoft.com/office/infopath/2007/PartnerControls"/>
    <xsd:element name="SharedWithUsers" ma:index="17"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hidden="true" ma:internalName="SharedWithDetail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CB9193D-5D51-49BB-AAA1-3AC2D0225BCF}">
  <ds:schemaRefs>
    <ds:schemaRef ds:uri="http://schemas.microsoft.com/office/2006/metadata/properties"/>
    <ds:schemaRef ds:uri="http://schemas.microsoft.com/office/infopath/2007/PartnerControls"/>
    <ds:schemaRef ds:uri="cea7764e-6bf9-427d-be15-e74097e0a61c"/>
    <ds:schemaRef ds:uri="http://schemas.microsoft.com/sharepoint/v3"/>
  </ds:schemaRefs>
</ds:datastoreItem>
</file>

<file path=customXml/itemProps2.xml><?xml version="1.0" encoding="utf-8"?>
<ds:datastoreItem xmlns:ds="http://schemas.openxmlformats.org/officeDocument/2006/customXml" ds:itemID="{20BF7F7D-64C2-49DA-99D8-03059C19A68C}">
  <ds:schemaRefs>
    <ds:schemaRef ds:uri="http://schemas.microsoft.com/sharepoint/v3/contenttype/forms"/>
  </ds:schemaRefs>
</ds:datastoreItem>
</file>

<file path=customXml/itemProps3.xml><?xml version="1.0" encoding="utf-8"?>
<ds:datastoreItem xmlns:ds="http://schemas.openxmlformats.org/officeDocument/2006/customXml" ds:itemID="{ABBA7D32-1078-49EC-A113-43D71288DB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ea7764e-6bf9-427d-be15-e74097e0a61c"/>
    <ds:schemaRef ds:uri="fb9ea31f-0ab8-44ff-80d1-5777f6d9d94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634</TotalTime>
  <Words>1374</Words>
  <Application>Microsoft Office PowerPoint</Application>
  <PresentationFormat>Widescreen</PresentationFormat>
  <Paragraphs>195</Paragraphs>
  <Slides>10</Slides>
  <Notes>7</Notes>
  <HiddenSlides>0</HiddenSlides>
  <MMClips>0</MMClips>
  <ScaleCrop>false</ScaleCrop>
  <HeadingPairs>
    <vt:vector size="6" baseType="variant">
      <vt:variant>
        <vt:lpstr>Fonts Used</vt:lpstr>
      </vt:variant>
      <vt:variant>
        <vt:i4>12</vt:i4>
      </vt:variant>
      <vt:variant>
        <vt:lpstr>Theme</vt:lpstr>
      </vt:variant>
      <vt:variant>
        <vt:i4>6</vt:i4>
      </vt:variant>
      <vt:variant>
        <vt:lpstr>Slide Titles</vt:lpstr>
      </vt:variant>
      <vt:variant>
        <vt:i4>10</vt:i4>
      </vt:variant>
    </vt:vector>
  </HeadingPairs>
  <TitlesOfParts>
    <vt:vector size="28" baseType="lpstr">
      <vt:lpstr>Arial</vt:lpstr>
      <vt:lpstr>Calibri</vt:lpstr>
      <vt:lpstr>Calibri Light</vt:lpstr>
      <vt:lpstr>Consolas</vt:lpstr>
      <vt:lpstr>Segoe</vt:lpstr>
      <vt:lpstr>Segoe </vt:lpstr>
      <vt:lpstr>Segoe Pro Display SemiLight</vt:lpstr>
      <vt:lpstr>Segoe UI</vt:lpstr>
      <vt:lpstr>Segoe UI Light</vt:lpstr>
      <vt:lpstr>Segoe UI Semibold</vt:lpstr>
      <vt:lpstr>Segoe UI Semilight</vt:lpstr>
      <vt:lpstr>Wingdings</vt:lpstr>
      <vt:lpstr>Office Theme</vt:lpstr>
      <vt:lpstr>1_Office Theme</vt:lpstr>
      <vt:lpstr>6-51096_Microsoft_Inspire_Black_Template</vt:lpstr>
      <vt:lpstr>2_Office Theme</vt:lpstr>
      <vt:lpstr>1_Azure 1</vt:lpstr>
      <vt:lpstr>Azure 1</vt:lpstr>
      <vt:lpstr>Microsoft Azure Well-Architected Framework</vt:lpstr>
      <vt:lpstr>Agenda</vt:lpstr>
      <vt:lpstr>Data breaches cost you —and your customers</vt:lpstr>
      <vt:lpstr>Run Well-Architected cloud workloads— to create business value</vt:lpstr>
      <vt:lpstr>Microsoft Azure Well-Architected Framework</vt:lpstr>
      <vt:lpstr>Overcoming workload quality inhibitors</vt:lpstr>
      <vt:lpstr>Best practices to drive workload quality</vt:lpstr>
      <vt:lpstr>PowerPoint Presentation</vt:lpstr>
      <vt:lpstr>Executive 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Kashish Babbar</dc:creator>
  <cp:lastModifiedBy>Ben Curran</cp:lastModifiedBy>
  <cp:revision>92</cp:revision>
  <dcterms:created xsi:type="dcterms:W3CDTF">2020-03-06T02:07:13Z</dcterms:created>
  <dcterms:modified xsi:type="dcterms:W3CDTF">2021-11-26T09:23:10Z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kababbar@microsoft.com</vt:lpwstr>
  </property>
  <property fmtid="{D5CDD505-2E9C-101B-9397-08002B2CF9AE}" pid="5" name="MSIP_Label_f42aa342-8706-4288-bd11-ebb85995028c_SetDate">
    <vt:lpwstr>2020-03-06T02:08:12.8648026Z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cd9b84a3-3b4a-47fc-b254-511405c02c38</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0x01010039A62E282DDA434E979CD3E03185182E</vt:lpwstr>
  </property>
</Properties>
</file>